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0" r:id="rId3"/>
  </p:sldMasterIdLst>
  <p:notesMasterIdLst>
    <p:notesMasterId r:id="rId5"/>
  </p:notesMasterIdLst>
  <p:handoutMasterIdLst>
    <p:handoutMasterId r:id="rId21"/>
  </p:handoutMasterIdLst>
  <p:sldIdLst>
    <p:sldId id="260" r:id="rId4"/>
    <p:sldId id="426" r:id="rId6"/>
    <p:sldId id="438" r:id="rId7"/>
    <p:sldId id="650" r:id="rId8"/>
    <p:sldId id="649" r:id="rId9"/>
    <p:sldId id="655" r:id="rId10"/>
    <p:sldId id="667" r:id="rId11"/>
    <p:sldId id="665" r:id="rId12"/>
    <p:sldId id="662" r:id="rId13"/>
    <p:sldId id="678" r:id="rId14"/>
    <p:sldId id="666" r:id="rId15"/>
    <p:sldId id="663" r:id="rId16"/>
    <p:sldId id="668" r:id="rId17"/>
    <p:sldId id="669" r:id="rId18"/>
    <p:sldId id="672" r:id="rId19"/>
    <p:sldId id="480" r:id="rId20"/>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0"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91"/>
    <p:restoredTop sz="76644"/>
  </p:normalViewPr>
  <p:slideViewPr>
    <p:cSldViewPr snapToGrid="0">
      <p:cViewPr varScale="1">
        <p:scale>
          <a:sx n="96" d="100"/>
          <a:sy n="96" d="100"/>
        </p:scale>
        <p:origin x="9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gs" Target="tags/tag1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A56E5-8770-459C-A0B4-4CEC4AA0C42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9084F-CA39-45C4-9A39-DD915C037A0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0A5737A-2B4F-4F46-A5DF-A04D5FBE84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9084F-CA39-45C4-9A39-DD915C037A0B}"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838200" y="894229"/>
            <a:ext cx="10515600" cy="1110735"/>
          </a:xfrm>
          <a:prstGeom prst="rect">
            <a:avLst/>
          </a:prstGeom>
        </p:spPr>
        <p:txBody>
          <a:bodyPr/>
          <a:lstStyle>
            <a:lvl1pPr>
              <a:defRPr b="0" i="0">
                <a:latin typeface="Times New Roman" panose="02020503050405090304" pitchFamily="18" charset="0"/>
                <a:ea typeface="Times New Roman" panose="02020503050405090304" pitchFamily="18" charset="0"/>
                <a:cs typeface="Times New Roman" panose="02020503050405090304" pitchFamily="18" charset="0"/>
              </a:defRPr>
            </a:lvl1pPr>
          </a:lstStyle>
          <a:p>
            <a:r>
              <a:rPr lang="en-US"/>
              <a:t>Main Title</a:t>
            </a:r>
            <a:endParaRPr lang="en-US"/>
          </a:p>
        </p:txBody>
      </p:sp>
      <p:sp>
        <p:nvSpPr>
          <p:cNvPr id="24" name="Text Placeholder 2"/>
          <p:cNvSpPr>
            <a:spLocks noGrp="1"/>
          </p:cNvSpPr>
          <p:nvPr>
            <p:ph type="body" idx="1"/>
          </p:nvPr>
        </p:nvSpPr>
        <p:spPr>
          <a:xfrm>
            <a:off x="831851" y="2116720"/>
            <a:ext cx="10515600" cy="1419856"/>
          </a:xfrm>
          <a:prstGeom prst="rect">
            <a:avLst/>
          </a:prstGeom>
        </p:spPr>
        <p:txBody>
          <a:bodyPr/>
          <a:lstStyle>
            <a:lvl1pPr marL="0" indent="0">
              <a:buNone/>
              <a:defRPr lang="en-US" b="0" i="0" smtClean="0">
                <a:effectLst/>
                <a:latin typeface="Calibri" panose="020F0502020204030204" charset="0"/>
                <a:ea typeface="Calibri" panose="020F0502020204030204" charset="0"/>
                <a:cs typeface="Calibri" panose="020F050202020403020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25" name="Text Placeholder 2"/>
          <p:cNvSpPr>
            <a:spLocks noGrp="1"/>
          </p:cNvSpPr>
          <p:nvPr>
            <p:ph type="body" idx="11"/>
          </p:nvPr>
        </p:nvSpPr>
        <p:spPr>
          <a:xfrm>
            <a:off x="831851" y="4148419"/>
            <a:ext cx="10515600" cy="325509"/>
          </a:xfrm>
          <a:prstGeom prst="rect">
            <a:avLst/>
          </a:prstGeom>
        </p:spPr>
        <p:txBody>
          <a:bodyPr/>
          <a:lstStyle>
            <a:lvl1pPr marL="0" indent="0" algn="r">
              <a:buNone/>
              <a:defRPr sz="1600" b="0" i="0">
                <a:solidFill>
                  <a:schemeClr val="tx1"/>
                </a:solidFill>
                <a:latin typeface="Calibri" panose="020F0502020204030204" charset="0"/>
                <a:ea typeface="Calibri" panose="020F0502020204030204" charset="0"/>
                <a:cs typeface="Calibri" panose="020F050202020403020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7" name="Date Placeholder 3"/>
          <p:cNvSpPr>
            <a:spLocks noGrp="1"/>
          </p:cNvSpPr>
          <p:nvPr>
            <p:ph type="dt" sz="half" idx="2"/>
          </p:nvPr>
        </p:nvSpPr>
        <p:spPr>
          <a:xfrm>
            <a:off x="9833110" y="4598294"/>
            <a:ext cx="1514341" cy="398344"/>
          </a:xfrm>
          <a:prstGeom prst="rect">
            <a:avLst/>
          </a:prstGeom>
          <a:solidFill>
            <a:srgbClr val="FBAF40"/>
          </a:solidFill>
          <a:ln>
            <a:noFill/>
          </a:ln>
        </p:spPr>
        <p:txBody>
          <a:bodyPr vert="horz" lIns="91440" tIns="45720" rIns="91440" bIns="45720" rtlCol="0" anchor="ctr"/>
          <a:lstStyle>
            <a:lvl1pPr algn="ctr">
              <a:defRPr sz="1200" b="0" i="0">
                <a:ln>
                  <a:noFill/>
                </a:ln>
                <a:solidFill>
                  <a:schemeClr val="tx1"/>
                </a:solidFill>
                <a:latin typeface="AvantGarde LT Medium" charset="0"/>
                <a:ea typeface="AvantGarde LT Medium" charset="0"/>
                <a:cs typeface="AvantGarde LT Medium" charset="0"/>
              </a:defRPr>
            </a:lvl1pPr>
          </a:lstStyle>
          <a:p>
            <a:r>
              <a:rPr lang="en-US" smtClean="0">
                <a:latin typeface="AvantGardeITC-Book" charset="0"/>
                <a:ea typeface="AvantGardeITC-Book" charset="0"/>
                <a:cs typeface="AvantGardeITC-Book" charset="0"/>
              </a:rPr>
              <a:t>11/20/2025</a:t>
            </a:r>
            <a:endParaRPr lang="en-US">
              <a:latin typeface="AvantGardeITC-Book" charset="0"/>
              <a:ea typeface="AvantGardeITC-Book" charset="0"/>
              <a:cs typeface="AvantGardeITC-Book" charset="0"/>
            </a:endParaRPr>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hasCustomPrompt="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smtClean="0"/>
              <a:t>11/20/2025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2BFE98-95D5-6943-8DB5-5A5581856B8C}" type="slidenum">
              <a:rPr lang="en-US" smtClean="0"/>
            </a:fld>
            <a:endParaRPr lang="en-US"/>
          </a:p>
        </p:txBody>
      </p: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r>
              <a:rPr lang="zh-CN" altLang="en-US" smtClean="0"/>
              <a:t>11/20/2025</a:t>
            </a:r>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r>
              <a:rPr lang="en-US" smtClean="0"/>
              <a:t>11/20/2025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2BFE98-95D5-6943-8DB5-5A5581856B8C}" type="slidenum">
              <a:rPr lang="en-US" smtClean="0"/>
            </a:fld>
            <a:endParaRPr lang="en-US"/>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503050405090304" pitchFamily="18" charset="0"/>
                <a:cs typeface="Times New Roman" panose="02020503050405090304" pitchFamily="18" charset="0"/>
              </a:defRPr>
            </a:lvl1pPr>
          </a:lstStyle>
          <a:p>
            <a:r>
              <a:rPr lang="en-US"/>
              <a:t>Click to edit Master title style</a:t>
            </a:r>
            <a:endParaRPr lang="en-US"/>
          </a:p>
        </p:txBody>
      </p:sp>
      <p:sp>
        <p:nvSpPr>
          <p:cNvPr id="3" name="Content Placeholder 2"/>
          <p:cNvSpPr>
            <a:spLocks noGrp="1"/>
          </p:cNvSpPr>
          <p:nvPr>
            <p:ph idx="1"/>
          </p:nvPr>
        </p:nvSpPr>
        <p:spPr/>
        <p:txBody>
          <a:bodyPr>
            <a:normAutofit/>
          </a:bodyPr>
          <a:lstStyle>
            <a:lvl1pPr>
              <a:defRPr sz="2000">
                <a:latin typeface="Times New Roman" panose="02020503050405090304" pitchFamily="18" charset="0"/>
                <a:cs typeface="Times New Roman" panose="02020503050405090304" pitchFamily="18" charset="0"/>
              </a:defRPr>
            </a:lvl1pPr>
            <a:lvl2pPr>
              <a:defRPr sz="1800">
                <a:latin typeface="Times New Roman" panose="02020503050405090304" pitchFamily="18" charset="0"/>
                <a:cs typeface="Times New Roman" panose="02020503050405090304" pitchFamily="18" charset="0"/>
              </a:defRPr>
            </a:lvl2pPr>
            <a:lvl3pPr>
              <a:defRPr sz="1600">
                <a:latin typeface="Times New Roman" panose="02020503050405090304" pitchFamily="18" charset="0"/>
                <a:cs typeface="Times New Roman" panose="02020503050405090304" pitchFamily="18" charset="0"/>
              </a:defRPr>
            </a:lvl3pPr>
            <a:lvl4pPr>
              <a:defRPr sz="1400">
                <a:latin typeface="Times New Roman" panose="02020503050405090304" pitchFamily="18" charset="0"/>
                <a:cs typeface="Times New Roman" panose="02020503050405090304" pitchFamily="18" charset="0"/>
              </a:defRPr>
            </a:lvl4pPr>
            <a:lvl5pPr>
              <a:defRPr sz="1400">
                <a:latin typeface="Times New Roman" panose="02020503050405090304" pitchFamily="18" charset="0"/>
                <a:cs typeface="Times New Roman" panose="02020503050405090304" pitchFamily="18"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170265" y="6396028"/>
            <a:ext cx="2743200" cy="365125"/>
          </a:xfrm>
        </p:spPr>
        <p:txBody>
          <a:bodyPr/>
          <a:lstStyle/>
          <a:p>
            <a:r>
              <a:rPr lang="en-US" smtClean="0"/>
              <a:t>11/20/2025</a:t>
            </a:r>
            <a:endParaRPr lang="en-US"/>
          </a:p>
        </p:txBody>
      </p:sp>
      <p:sp>
        <p:nvSpPr>
          <p:cNvPr id="5" name="Footer Placeholder 4"/>
          <p:cNvSpPr>
            <a:spLocks noGrp="1"/>
          </p:cNvSpPr>
          <p:nvPr>
            <p:ph type="ftr" sz="quarter" idx="11"/>
          </p:nvPr>
        </p:nvSpPr>
        <p:spPr>
          <a:xfrm>
            <a:off x="4038600" y="6396027"/>
            <a:ext cx="4114800" cy="365125"/>
          </a:xfrm>
        </p:spPr>
        <p:txBody>
          <a:bodyPr/>
          <a:lstStyle/>
          <a:p>
            <a:endParaRPr lang="en-US"/>
          </a:p>
        </p:txBody>
      </p:sp>
      <p:sp>
        <p:nvSpPr>
          <p:cNvPr id="6" name="Slide Number Placeholder 5"/>
          <p:cNvSpPr>
            <a:spLocks noGrp="1"/>
          </p:cNvSpPr>
          <p:nvPr>
            <p:ph type="sldNum" sz="quarter" idx="12"/>
          </p:nvPr>
        </p:nvSpPr>
        <p:spPr>
          <a:xfrm>
            <a:off x="9278535" y="6408282"/>
            <a:ext cx="2743200" cy="365125"/>
          </a:xfrm>
        </p:spPr>
        <p:txBody>
          <a:bodyPr/>
          <a:lstStyle/>
          <a:p>
            <a:fld id="{B42BFE98-95D5-6943-8DB5-5A5581856B8C}" type="slidenum">
              <a:rPr lang="en-US" smtClean="0"/>
            </a:fld>
            <a:endParaRPr lang="en-US"/>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smtClean="0"/>
              <a:t>11/20/2025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2BFE98-95D5-6943-8DB5-5A5581856B8C}" type="slidenum">
              <a:rPr lang="en-US" smtClean="0"/>
            </a:fld>
            <a:endParaRPr lang="en-US"/>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smtClean="0"/>
              <a:t>11/20/2025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2BFE98-95D5-6943-8DB5-5A5581856B8C}" type="slidenum">
              <a:rPr lang="en-US" smtClean="0"/>
            </a:fld>
            <a:endParaRPr lang="en-US"/>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r>
              <a:rPr lang="en-US" smtClean="0"/>
              <a:t>11/20/2025</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2BFE98-95D5-6943-8DB5-5A5581856B8C}" type="slidenum">
              <a:rPr lang="en-US" smtClean="0"/>
            </a:fld>
            <a:endParaRPr lang="en-US"/>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en-US" smtClean="0"/>
              <a:t>11/20/2025</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2BFE98-95D5-6943-8DB5-5A5581856B8C}" type="slidenum">
              <a:rPr lang="en-US" smtClean="0"/>
            </a:fld>
            <a:endParaRPr lang="en-US"/>
          </a:p>
        </p:txBody>
      </p:sp>
    </p:spTree>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11/20/2025</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2BFE98-95D5-6943-8DB5-5A5581856B8C}" type="slidenum">
              <a:rPr lang="en-US" smtClean="0"/>
            </a:fld>
            <a:endParaRPr lang="en-US"/>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smtClean="0"/>
              <a:t>11/20/2025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2BFE98-95D5-6943-8DB5-5A5581856B8C}" type="slidenum">
              <a:rPr lang="en-US" smtClean="0"/>
            </a:fld>
            <a:endParaRPr lang="en-US"/>
          </a:p>
        </p:txBody>
      </p:sp>
    </p:spTree>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 6"/>
          <p:cNvSpPr/>
          <p:nvPr userDrawn="1"/>
        </p:nvSpPr>
        <p:spPr>
          <a:xfrm rot="10800000">
            <a:off x="-5" y="-1"/>
            <a:ext cx="12192001" cy="2006362"/>
          </a:xfrm>
          <a:prstGeom prst="flowChartProcess">
            <a:avLst/>
          </a:prstGeom>
          <a:solidFill>
            <a:srgbClr val="004C9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7657" y="5701846"/>
            <a:ext cx="6011418" cy="53517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000" b="0" i="0" kern="1200">
          <a:solidFill>
            <a:schemeClr val="bg1"/>
          </a:solidFill>
          <a:latin typeface="AvantGarde LT Medium" charset="0"/>
          <a:ea typeface="AvantGarde LT Medium" charset="0"/>
          <a:cs typeface="AvantGarde LT Medium" charset="0"/>
        </a:defRPr>
      </a:lvl1pPr>
    </p:titleStyle>
    <p:bodyStyle>
      <a:lvl1pPr marL="0" indent="0" algn="l" defTabSz="914400" rtl="0" eaLnBrk="1" latinLnBrk="0" hangingPunct="1">
        <a:lnSpc>
          <a:spcPct val="90000"/>
        </a:lnSpc>
        <a:spcBef>
          <a:spcPts val="1000"/>
        </a:spcBef>
        <a:buFont typeface="Arial" panose="020B0604020202090204"/>
        <a:buNone/>
        <a:defRPr sz="28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62819"/>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2167200"/>
            <a:ext cx="10515600" cy="40097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3781" y="641440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11/20/2025</a:t>
            </a:r>
            <a:endParaRPr lang="en-US"/>
          </a:p>
        </p:txBody>
      </p:sp>
      <p:sp>
        <p:nvSpPr>
          <p:cNvPr id="5" name="Footer Placeholder 4"/>
          <p:cNvSpPr>
            <a:spLocks noGrp="1"/>
          </p:cNvSpPr>
          <p:nvPr>
            <p:ph type="ftr" sz="quarter" idx="3"/>
          </p:nvPr>
        </p:nvSpPr>
        <p:spPr>
          <a:xfrm>
            <a:off x="4038600" y="641440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75019" y="641440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2BFE98-95D5-6943-8DB5-5A5581856B8C}" type="slidenum">
              <a:rPr lang="en-US" smtClean="0"/>
            </a:fld>
            <a:endParaRPr lang="en-US"/>
          </a:p>
        </p:txBody>
      </p:sp>
      <p:sp>
        <p:nvSpPr>
          <p:cNvPr id="11" name="Snip Same Side Corner Rectangle 10"/>
          <p:cNvSpPr/>
          <p:nvPr userDrawn="1"/>
        </p:nvSpPr>
        <p:spPr>
          <a:xfrm rot="10800000">
            <a:off x="-1" y="0"/>
            <a:ext cx="12192001" cy="66112"/>
          </a:xfrm>
          <a:prstGeom prst="snip2SameRect">
            <a:avLst/>
          </a:prstGeom>
          <a:solidFill>
            <a:srgbClr val="004C9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14" name="TextBox 13"/>
          <p:cNvSpPr txBox="1"/>
          <p:nvPr userDrawn="1"/>
        </p:nvSpPr>
        <p:spPr>
          <a:xfrm>
            <a:off x="12435840" y="111760"/>
            <a:ext cx="237566" cy="369332"/>
          </a:xfrm>
          <a:prstGeom prst="rect">
            <a:avLst/>
          </a:prstGeom>
          <a:noFill/>
        </p:spPr>
        <p:txBody>
          <a:bodyPr wrap="none" rtlCol="0">
            <a:spAutoFit/>
          </a:bodyPr>
          <a:lstStyle/>
          <a:p>
            <a:r>
              <a:rPr lang="en-US" sz="1800"/>
              <a:t> </a:t>
            </a:r>
            <a:endParaRPr lang="en-US" sz="1800"/>
          </a:p>
        </p:txBody>
      </p:sp>
      <p:pic>
        <p:nvPicPr>
          <p:cNvPr id="7" name="Picture 2"/>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948426" y="131933"/>
            <a:ext cx="2055528" cy="5070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white text with blue letters&#10;&#10;AI-generated content may be incorrect."/>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88046" y="158903"/>
            <a:ext cx="3440430" cy="48006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5.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notesSlide" Target="../notesSlides/notesSlide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tags" Target="../tags/tag8.xml"/><Relationship Id="rId4" Type="http://schemas.openxmlformats.org/officeDocument/2006/relationships/image" Target="../media/image14.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10.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465" y="569744"/>
            <a:ext cx="10515600" cy="1110735"/>
          </a:xfrm>
        </p:spPr>
        <p:txBody>
          <a:bodyPr/>
          <a:lstStyle/>
          <a:p>
            <a:pPr algn="ctr"/>
            <a:r>
              <a:rPr lang="en-US" sz="4400" dirty="0">
                <a:latin typeface="Times New Roman Regular" panose="02020503050405090304" charset="0"/>
                <a:cs typeface="Times New Roman Regular" panose="02020503050405090304" charset="0"/>
              </a:rPr>
              <a:t>A Class-Agnostic Object Counting</a:t>
            </a:r>
            <a:br>
              <a:rPr lang="en-US" sz="2400" dirty="0"/>
            </a:br>
            <a:r>
              <a:rPr lang="en-US" sz="2400" dirty="0"/>
              <a:t>                                                   </a:t>
            </a:r>
            <a:br>
              <a:rPr lang="en-US" sz="2400" dirty="0"/>
            </a:br>
            <a:br>
              <a:rPr lang="en-US" sz="3200" dirty="0"/>
            </a:br>
            <a:endParaRPr lang="en-US" sz="3200" dirty="0"/>
          </a:p>
        </p:txBody>
      </p:sp>
      <p:sp>
        <p:nvSpPr>
          <p:cNvPr id="3" name="Text Placeholder 2"/>
          <p:cNvSpPr>
            <a:spLocks noGrp="1"/>
          </p:cNvSpPr>
          <p:nvPr>
            <p:ph type="body" idx="1"/>
          </p:nvPr>
        </p:nvSpPr>
        <p:spPr>
          <a:xfrm>
            <a:off x="838200" y="2797810"/>
            <a:ext cx="10515600" cy="2110105"/>
          </a:xfrm>
        </p:spPr>
        <p:txBody>
          <a:bodyPr/>
          <a:lstStyle/>
          <a:p>
            <a:pPr algn="ctr"/>
            <a:endParaRPr altLang="zh-CN" sz="1800" dirty="0">
              <a:latin typeface="Times New Roman" panose="02020503050405090304" pitchFamily="18" charset="0"/>
              <a:cs typeface="Times New Roman" panose="02020503050405090304" pitchFamily="18" charset="0"/>
              <a:sym typeface="+mn-ea"/>
            </a:endParaRPr>
          </a:p>
          <a:p>
            <a:pPr algn="ctr"/>
            <a:r>
              <a:rPr altLang="zh-CN" sz="1800" dirty="0">
                <a:latin typeface="Times New Roman Regular" panose="02020503050405090304" charset="0"/>
                <a:cs typeface="Times New Roman Regular" panose="02020503050405090304" charset="0"/>
                <a:sym typeface="+mn-ea"/>
              </a:rPr>
              <a:t>Qian Kun</a:t>
            </a:r>
            <a:endParaRPr altLang="zh-CN" sz="1800" dirty="0">
              <a:latin typeface="Times New Roman Regular" panose="02020503050405090304" charset="0"/>
              <a:cs typeface="Times New Roman Regular" panose="02020503050405090304" charset="0"/>
              <a:sym typeface="+mn-ea"/>
            </a:endParaRPr>
          </a:p>
          <a:p>
            <a:pPr algn="ctr"/>
            <a:r>
              <a:rPr altLang="zh-CN" sz="1800" dirty="0">
                <a:latin typeface="Times New Roman Regular" panose="02020503050405090304" charset="0"/>
                <a:cs typeface="Times New Roman Regular" panose="02020503050405090304" charset="0"/>
                <a:sym typeface="+mn-ea"/>
              </a:rPr>
              <a:t>Y</a:t>
            </a:r>
            <a:r>
              <a:rPr altLang="zh-CN" sz="1800" dirty="0">
                <a:latin typeface="Times New Roman Regular" panose="02020503050405090304" charset="0"/>
                <a:cs typeface="Times New Roman Regular" panose="02020503050405090304" charset="0"/>
                <a:sym typeface="+mn-ea"/>
              </a:rPr>
              <a:t>ang Guang</a:t>
            </a:r>
            <a:endParaRPr altLang="zh-CN" sz="1800" dirty="0">
              <a:latin typeface="Times New Roman Regular" panose="02020503050405090304" charset="0"/>
              <a:cs typeface="Times New Roman Regular" panose="02020503050405090304" charset="0"/>
              <a:sym typeface="+mn-ea"/>
            </a:endParaRPr>
          </a:p>
          <a:p>
            <a:pPr algn="ctr"/>
            <a:r>
              <a:rPr lang="en-US" altLang="zh-CN" sz="1800" dirty="0">
                <a:latin typeface="Times New Roman Regular" panose="02020503050405090304" charset="0"/>
                <a:cs typeface="Times New Roman Regular" panose="02020503050405090304" charset="0"/>
              </a:rPr>
              <a:t>Li Qiran  </a:t>
            </a:r>
            <a:r>
              <a:rPr lang="en-US" altLang="zh-CN" sz="1800" dirty="0">
                <a:latin typeface="Times New Roman" panose="02020503050405090304" pitchFamily="18" charset="0"/>
                <a:cs typeface="Times New Roman" panose="02020503050405090304" pitchFamily="18" charset="0"/>
              </a:rPr>
              <a:t> </a:t>
            </a:r>
            <a:endParaRPr lang="en-US" altLang="zh-CN" sz="1800" dirty="0">
              <a:latin typeface="Times New Roman" panose="02020503050405090304" pitchFamily="18" charset="0"/>
              <a:cs typeface="Times New Roman" panose="02020503050405090304" pitchFamily="18" charset="0"/>
            </a:endParaRPr>
          </a:p>
          <a:p>
            <a:pPr algn="ctr"/>
            <a:endParaRPr lang="en-US" altLang="zh-CN" sz="1800" dirty="0">
              <a:latin typeface="Times New Roman" panose="02020503050405090304" pitchFamily="18" charset="0"/>
              <a:cs typeface="Times New Roman" panose="02020503050405090304" pitchFamily="18" charset="0"/>
            </a:endParaRPr>
          </a:p>
          <a:p>
            <a:pPr algn="ctr"/>
            <a:endParaRPr lang="en-US" sz="18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44"/>
            <a:ext cx="10515600" cy="1325563"/>
          </a:xfrm>
        </p:spPr>
        <p:txBody>
          <a:bodyPr/>
          <a:lstStyle/>
          <a:p>
            <a:pPr algn="ctr"/>
            <a:r>
              <a:rPr lang="en-US" b="1" dirty="0"/>
              <a:t>Result and analysis</a:t>
            </a:r>
            <a:endParaRPr lang="en-US" b="1" dirty="0"/>
          </a:p>
        </p:txBody>
      </p:sp>
      <p:sp>
        <p:nvSpPr>
          <p:cNvPr id="4" name="圆角矩形 3"/>
          <p:cNvSpPr/>
          <p:nvPr/>
        </p:nvSpPr>
        <p:spPr>
          <a:xfrm>
            <a:off x="556260" y="2322195"/>
            <a:ext cx="11079480" cy="2096135"/>
          </a:xfrm>
          <a:prstGeom prst="roundRect">
            <a:avLst/>
          </a:prstGeom>
          <a:noFill/>
          <a:ln>
            <a:gradFill>
              <a:gsLst>
                <a:gs pos="100000">
                  <a:srgbClr val="000000">
                    <a:alpha val="100000"/>
                  </a:srgbClr>
                </a:gs>
                <a:gs pos="56000">
                  <a:srgbClr val="FFFFFF"/>
                </a:gs>
                <a:gs pos="66000">
                  <a:schemeClr val="bg1">
                    <a:lumMod val="85000"/>
                  </a:schemeClr>
                </a:gs>
                <a:gs pos="79000">
                  <a:srgbClr val="808080">
                    <a:alpha val="100000"/>
                  </a:srgbClr>
                </a:gs>
                <a:gs pos="100000">
                  <a:schemeClr val="tx1">
                    <a:lumMod val="28000"/>
                    <a:lumOff val="72000"/>
                  </a:schemeClr>
                </a:gs>
                <a:gs pos="100000">
                  <a:schemeClr val="tx1">
                    <a:lumMod val="85000"/>
                  </a:schemeClr>
                </a:gs>
              </a:gsLst>
              <a:lin ang="2700000" scaled="0"/>
              <a:tileRect l="-100000" t="-100000"/>
            </a:gradFill>
          </a:ln>
          <a:effectLst>
            <a:outerShdw blurRad="50800" dist="38100" dir="2700000" algn="tl" rotWithShape="0">
              <a:schemeClr val="bg1">
                <a:lumMod val="85000"/>
                <a:alpha val="40000"/>
              </a:scheme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dcc23c3d560adbcafaf3ac77f924df49"/>
          <p:cNvPicPr>
            <a:picLocks noChangeAspect="1"/>
          </p:cNvPicPr>
          <p:nvPr/>
        </p:nvPicPr>
        <p:blipFill>
          <a:blip r:embed="rId1"/>
          <a:stretch>
            <a:fillRect/>
          </a:stretch>
        </p:blipFill>
        <p:spPr>
          <a:xfrm>
            <a:off x="8771890" y="1687195"/>
            <a:ext cx="1800000" cy="1278346"/>
          </a:xfrm>
          <a:prstGeom prst="rect">
            <a:avLst/>
          </a:prstGeom>
        </p:spPr>
      </p:pic>
      <p:sp>
        <p:nvSpPr>
          <p:cNvPr id="6" name="灯片编号占位符 5"/>
          <p:cNvSpPr>
            <a:spLocks noGrp="1"/>
          </p:cNvSpPr>
          <p:nvPr>
            <p:ph type="sldNum" sz="quarter" idx="12"/>
          </p:nvPr>
        </p:nvSpPr>
        <p:spPr/>
        <p:txBody>
          <a:bodyPr/>
          <a:p>
            <a:fld id="{B42BFE98-95D5-6943-8DB5-5A5581856B8C}"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 y="240214"/>
            <a:ext cx="10515600" cy="1325563"/>
          </a:xfrm>
        </p:spPr>
        <p:txBody>
          <a:bodyPr/>
          <a:lstStyle/>
          <a:p>
            <a:r>
              <a:rPr lang="en-US" altLang="zh-CN" b="1" dirty="0"/>
              <a:t>Comparison and analysis</a:t>
            </a:r>
            <a:endParaRPr lang="en-US" altLang="zh-CN" b="1" dirty="0"/>
          </a:p>
        </p:txBody>
      </p:sp>
      <p:sp>
        <p:nvSpPr>
          <p:cNvPr id="10" name="灯片编号占位符 9"/>
          <p:cNvSpPr>
            <a:spLocks noGrp="1"/>
          </p:cNvSpPr>
          <p:nvPr>
            <p:ph type="sldNum" sz="quarter" idx="12"/>
          </p:nvPr>
        </p:nvSpPr>
        <p:spPr/>
        <p:txBody>
          <a:bodyPr/>
          <a:p>
            <a:fld id="{B42BFE98-95D5-6943-8DB5-5A5581856B8C}" type="slidenum">
              <a:rPr lang="en-US" smtClean="0"/>
            </a:fld>
            <a:endParaRPr lang="en-US"/>
          </a:p>
        </p:txBody>
      </p:sp>
      <p:pic>
        <p:nvPicPr>
          <p:cNvPr id="4" name="图片 3" descr="截屏2025-11-24 05.57.00"/>
          <p:cNvPicPr>
            <a:picLocks noChangeAspect="1"/>
          </p:cNvPicPr>
          <p:nvPr/>
        </p:nvPicPr>
        <p:blipFill>
          <a:blip r:embed="rId1"/>
          <a:stretch>
            <a:fillRect/>
          </a:stretch>
        </p:blipFill>
        <p:spPr>
          <a:xfrm>
            <a:off x="198120" y="1224280"/>
            <a:ext cx="11823700" cy="3263900"/>
          </a:xfrm>
          <a:prstGeom prst="rect">
            <a:avLst/>
          </a:prstGeom>
        </p:spPr>
      </p:pic>
      <p:sp>
        <p:nvSpPr>
          <p:cNvPr id="7" name="文本框 6"/>
          <p:cNvSpPr txBox="1"/>
          <p:nvPr/>
        </p:nvSpPr>
        <p:spPr>
          <a:xfrm>
            <a:off x="396240" y="4488180"/>
            <a:ext cx="5505450" cy="1616710"/>
          </a:xfrm>
          <a:prstGeom prst="rect">
            <a:avLst/>
          </a:prstGeom>
          <a:noFill/>
        </p:spPr>
        <p:txBody>
          <a:bodyPr wrap="square" rtlCol="0">
            <a:noAutofit/>
          </a:bodyPr>
          <a:p>
            <a:r>
              <a:rPr lang="zh-CN" altLang="en-US" sz="2400" b="1">
                <a:latin typeface="Times New Roman Regular" panose="02020503050405090304" charset="0"/>
                <a:cs typeface="Times New Roman Regular" panose="02020503050405090304" charset="0"/>
              </a:rPr>
              <a:t>Baseline replication</a:t>
            </a:r>
            <a:r>
              <a:rPr lang="en-US" altLang="zh-CN" sz="2400" b="1">
                <a:latin typeface="Times New Roman Regular" panose="02020503050405090304" charset="0"/>
                <a:cs typeface="Times New Roman Regular" panose="02020503050405090304" charset="0"/>
              </a:rPr>
              <a:t>(GeCo-base)</a:t>
            </a:r>
            <a:r>
              <a:rPr lang="zh-CN" altLang="en-US" sz="2400" b="1">
                <a:latin typeface="Times New Roman Regular" panose="02020503050405090304" charset="0"/>
                <a:cs typeface="Times New Roman Regular" panose="02020503050405090304" charset="0"/>
              </a:rPr>
              <a:t>：</a:t>
            </a:r>
            <a:endParaRPr lang="zh-CN" altLang="en-US" sz="2400" b="1">
              <a:latin typeface="Times New Roman Regular" panose="02020503050405090304" charset="0"/>
              <a:cs typeface="Times New Roman Regular" panose="02020503050405090304" charset="0"/>
            </a:endParaRPr>
          </a:p>
          <a:p>
            <a:r>
              <a:rPr lang="zh-CN" altLang="en-US" sz="2400">
                <a:latin typeface="Times New Roman Regular" panose="02020503050405090304" charset="0"/>
                <a:cs typeface="Times New Roman Regular" panose="02020503050405090304" charset="0"/>
              </a:rPr>
              <a:t>The results align closely with the original metrics, with only marginal differences such as RMSE attributable to random seeds.</a:t>
            </a:r>
            <a:endParaRPr lang="zh-CN" altLang="en-US" sz="2400">
              <a:latin typeface="Times New Roman Regular" panose="02020503050405090304" charset="0"/>
              <a:cs typeface="Times New Roman Regular" panose="02020503050405090304" charset="0"/>
            </a:endParaRPr>
          </a:p>
        </p:txBody>
      </p:sp>
      <p:sp>
        <p:nvSpPr>
          <p:cNvPr id="8" name="文本框 7"/>
          <p:cNvSpPr txBox="1"/>
          <p:nvPr/>
        </p:nvSpPr>
        <p:spPr>
          <a:xfrm>
            <a:off x="6207760" y="4488180"/>
            <a:ext cx="5505450" cy="1616710"/>
          </a:xfrm>
          <a:prstGeom prst="rect">
            <a:avLst/>
          </a:prstGeom>
          <a:noFill/>
        </p:spPr>
        <p:txBody>
          <a:bodyPr wrap="square" rtlCol="0">
            <a:noAutofit/>
          </a:bodyPr>
          <a:p>
            <a:r>
              <a:rPr lang="zh-CN" altLang="en-US" sz="2400" b="1">
                <a:latin typeface="Times New Roman Regular" panose="02020503050405090304" charset="0"/>
                <a:cs typeface="Times New Roman Regular" panose="02020503050405090304" charset="0"/>
              </a:rPr>
              <a:t>Redesigned model</a:t>
            </a:r>
            <a:r>
              <a:rPr lang="en-US" altLang="zh-CN" sz="2400" b="1">
                <a:latin typeface="Times New Roman Regular" panose="02020503050405090304" charset="0"/>
                <a:cs typeface="Times New Roman Regular" panose="02020503050405090304" charset="0"/>
                <a:sym typeface="+mn-ea"/>
              </a:rPr>
              <a:t>(GeCo-LF)</a:t>
            </a:r>
            <a:r>
              <a:rPr lang="zh-CN" altLang="en-US" sz="2400" b="1">
                <a:latin typeface="Times New Roman Regular" panose="02020503050405090304" charset="0"/>
                <a:cs typeface="Times New Roman Regular" panose="02020503050405090304" charset="0"/>
              </a:rPr>
              <a:t>：</a:t>
            </a:r>
            <a:endParaRPr lang="zh-CN" altLang="en-US" sz="2400" b="1">
              <a:latin typeface="Times New Roman Regular" panose="02020503050405090304" charset="0"/>
              <a:cs typeface="Times New Roman Regular" panose="02020503050405090304" charset="0"/>
            </a:endParaRPr>
          </a:p>
          <a:p>
            <a:r>
              <a:rPr lang="zh-CN" altLang="en-US" sz="2400">
                <a:latin typeface="Times New Roman Regular" panose="02020503050405090304" charset="0"/>
                <a:cs typeface="Times New Roman Regular" panose="02020503050405090304" charset="0"/>
              </a:rPr>
              <a:t>GeCo-LF has nuanced metric variations compared to the baseline</a:t>
            </a:r>
            <a:r>
              <a:rPr lang="en-US" altLang="zh-CN" sz="2400">
                <a:latin typeface="Times New Roman Regular" panose="02020503050405090304" charset="0"/>
                <a:cs typeface="Times New Roman Regular" panose="02020503050405090304" charset="0"/>
              </a:rPr>
              <a:t>.</a:t>
            </a:r>
            <a:endParaRPr lang="en-US" altLang="zh-CN" sz="2400">
              <a:latin typeface="Times New Roman Regular" panose="02020503050405090304" charset="0"/>
              <a:cs typeface="Times New Roman Regular" panose="0202050305040509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75" y="290379"/>
            <a:ext cx="10515600" cy="1325563"/>
          </a:xfrm>
        </p:spPr>
        <p:txBody>
          <a:bodyPr/>
          <a:lstStyle/>
          <a:p>
            <a:r>
              <a:rPr lang="en-US" altLang="zh-CN" b="1" dirty="0"/>
              <a:t>Investigation of Outliers</a:t>
            </a:r>
            <a:endParaRPr lang="en-US" altLang="zh-CN" b="1" dirty="0"/>
          </a:p>
        </p:txBody>
      </p:sp>
      <p:sp>
        <p:nvSpPr>
          <p:cNvPr id="10" name="灯片编号占位符 9"/>
          <p:cNvSpPr>
            <a:spLocks noGrp="1"/>
          </p:cNvSpPr>
          <p:nvPr>
            <p:ph type="sldNum" sz="quarter" idx="12"/>
          </p:nvPr>
        </p:nvSpPr>
        <p:spPr/>
        <p:txBody>
          <a:bodyPr/>
          <a:p>
            <a:fld id="{B42BFE98-95D5-6943-8DB5-5A5581856B8C}" type="slidenum">
              <a:rPr lang="en-US" smtClean="0"/>
            </a:fld>
            <a:endParaRPr lang="en-US"/>
          </a:p>
        </p:txBody>
      </p:sp>
      <p:pic>
        <p:nvPicPr>
          <p:cNvPr id="3" name="图片 2" descr="截屏2025-11-24 08.22.52"/>
          <p:cNvPicPr>
            <a:picLocks noChangeAspect="1"/>
          </p:cNvPicPr>
          <p:nvPr/>
        </p:nvPicPr>
        <p:blipFill>
          <a:blip r:embed="rId1"/>
          <a:stretch>
            <a:fillRect/>
          </a:stretch>
        </p:blipFill>
        <p:spPr>
          <a:xfrm>
            <a:off x="7291070" y="3195955"/>
            <a:ext cx="4900930" cy="2847340"/>
          </a:xfrm>
          <a:prstGeom prst="rect">
            <a:avLst/>
          </a:prstGeom>
        </p:spPr>
      </p:pic>
      <p:pic>
        <p:nvPicPr>
          <p:cNvPr id="5" name="图片 4" descr="截屏2025-11-24 08.20.58"/>
          <p:cNvPicPr>
            <a:picLocks noChangeAspect="1"/>
          </p:cNvPicPr>
          <p:nvPr/>
        </p:nvPicPr>
        <p:blipFill>
          <a:blip r:embed="rId2"/>
          <a:stretch>
            <a:fillRect/>
          </a:stretch>
        </p:blipFill>
        <p:spPr>
          <a:xfrm>
            <a:off x="206375" y="1281430"/>
            <a:ext cx="11412220" cy="1668780"/>
          </a:xfrm>
          <a:prstGeom prst="rect">
            <a:avLst/>
          </a:prstGeom>
        </p:spPr>
      </p:pic>
      <p:pic>
        <p:nvPicPr>
          <p:cNvPr id="6" name="图片 5" descr="ab5ee9253f5dc59666b2235b66df8459"/>
          <p:cNvPicPr>
            <a:picLocks noChangeAspect="1"/>
          </p:cNvPicPr>
          <p:nvPr/>
        </p:nvPicPr>
        <p:blipFill>
          <a:blip r:embed="rId3"/>
          <a:stretch>
            <a:fillRect/>
          </a:stretch>
        </p:blipFill>
        <p:spPr>
          <a:xfrm>
            <a:off x="-635" y="2950210"/>
            <a:ext cx="7291070" cy="37420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9444"/>
            <a:ext cx="10515600" cy="1325563"/>
          </a:xfrm>
        </p:spPr>
        <p:txBody>
          <a:bodyPr/>
          <a:lstStyle/>
          <a:p>
            <a:r>
              <a:rPr lang="en-US" altLang="zh-CN" b="1" dirty="0"/>
              <a:t>Samples with visualization</a:t>
            </a:r>
            <a:endParaRPr lang="en-US" altLang="zh-CN" b="1" dirty="0"/>
          </a:p>
        </p:txBody>
      </p:sp>
      <p:sp>
        <p:nvSpPr>
          <p:cNvPr id="5" name="灯片编号占位符 4"/>
          <p:cNvSpPr>
            <a:spLocks noGrp="1"/>
          </p:cNvSpPr>
          <p:nvPr>
            <p:ph type="sldNum" sz="quarter" idx="12"/>
          </p:nvPr>
        </p:nvSpPr>
        <p:spPr/>
        <p:txBody>
          <a:bodyPr/>
          <a:p>
            <a:fld id="{B42BFE98-95D5-6943-8DB5-5A5581856B8C}" type="slidenum">
              <a:rPr lang="en-US" smtClean="0"/>
            </a:fld>
            <a:endParaRPr lang="en-US"/>
          </a:p>
        </p:txBody>
      </p:sp>
      <p:pic>
        <p:nvPicPr>
          <p:cNvPr id="8" name="图片 7" descr="截屏2025-11-24 08.23.05"/>
          <p:cNvPicPr>
            <a:picLocks noChangeAspect="1"/>
          </p:cNvPicPr>
          <p:nvPr/>
        </p:nvPicPr>
        <p:blipFill>
          <a:blip r:embed="rId1"/>
          <a:stretch>
            <a:fillRect/>
          </a:stretch>
        </p:blipFill>
        <p:spPr>
          <a:xfrm>
            <a:off x="0" y="1482725"/>
            <a:ext cx="12192000" cy="4718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9444"/>
            <a:ext cx="10515600" cy="1325563"/>
          </a:xfrm>
        </p:spPr>
        <p:txBody>
          <a:bodyPr/>
          <a:lstStyle/>
          <a:p>
            <a:r>
              <a:rPr lang="en-US" altLang="zh-CN" b="1" dirty="0">
                <a:sym typeface="+mn-ea"/>
              </a:rPr>
              <a:t>Samples with visualization</a:t>
            </a:r>
            <a:endParaRPr lang="en-US" altLang="zh-CN" b="1" dirty="0"/>
          </a:p>
        </p:txBody>
      </p:sp>
      <p:sp>
        <p:nvSpPr>
          <p:cNvPr id="5" name="灯片编号占位符 4"/>
          <p:cNvSpPr>
            <a:spLocks noGrp="1"/>
          </p:cNvSpPr>
          <p:nvPr>
            <p:ph type="sldNum" sz="quarter" idx="12"/>
          </p:nvPr>
        </p:nvSpPr>
        <p:spPr/>
        <p:txBody>
          <a:bodyPr/>
          <a:p>
            <a:fld id="{B42BFE98-95D5-6943-8DB5-5A5581856B8C}" type="slidenum">
              <a:rPr lang="en-US" smtClean="0"/>
            </a:fld>
            <a:endParaRPr lang="en-US"/>
          </a:p>
        </p:txBody>
      </p:sp>
      <p:pic>
        <p:nvPicPr>
          <p:cNvPr id="4" name="图片 3" descr="截屏2025-11-24 08.23.14"/>
          <p:cNvPicPr>
            <a:picLocks noChangeAspect="1"/>
          </p:cNvPicPr>
          <p:nvPr/>
        </p:nvPicPr>
        <p:blipFill>
          <a:blip r:embed="rId1"/>
          <a:stretch>
            <a:fillRect/>
          </a:stretch>
        </p:blipFill>
        <p:spPr>
          <a:xfrm>
            <a:off x="0" y="1524000"/>
            <a:ext cx="12192000" cy="45046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9444"/>
            <a:ext cx="10515600" cy="1325563"/>
          </a:xfrm>
        </p:spPr>
        <p:txBody>
          <a:bodyPr/>
          <a:lstStyle/>
          <a:p>
            <a:r>
              <a:rPr lang="en-US" altLang="zh-CN" b="1" dirty="0">
                <a:sym typeface="+mn-ea"/>
              </a:rPr>
              <a:t>Conclusion and future work</a:t>
            </a:r>
            <a:endParaRPr lang="en-US" altLang="zh-CN" b="1" dirty="0">
              <a:sym typeface="+mn-ea"/>
            </a:endParaRPr>
          </a:p>
        </p:txBody>
      </p:sp>
      <p:sp>
        <p:nvSpPr>
          <p:cNvPr id="12" name="灯片编号占位符 11"/>
          <p:cNvSpPr>
            <a:spLocks noGrp="1"/>
          </p:cNvSpPr>
          <p:nvPr>
            <p:ph type="sldNum" sz="quarter" idx="12"/>
          </p:nvPr>
        </p:nvSpPr>
        <p:spPr/>
        <p:txBody>
          <a:bodyPr/>
          <a:p>
            <a:fld id="{B42BFE98-95D5-6943-8DB5-5A5581856B8C}" type="slidenum">
              <a:rPr lang="en-US" smtClean="0"/>
            </a:fld>
            <a:endParaRPr lang="en-US"/>
          </a:p>
        </p:txBody>
      </p:sp>
      <p:sp>
        <p:nvSpPr>
          <p:cNvPr id="3" name="文本框 2"/>
          <p:cNvSpPr txBox="1"/>
          <p:nvPr/>
        </p:nvSpPr>
        <p:spPr>
          <a:xfrm>
            <a:off x="838200" y="1679575"/>
            <a:ext cx="9880600" cy="4178300"/>
          </a:xfrm>
          <a:prstGeom prst="rect">
            <a:avLst/>
          </a:prstGeom>
          <a:noFill/>
        </p:spPr>
        <p:txBody>
          <a:bodyPr wrap="square" rtlCol="0">
            <a:noAutofit/>
          </a:bodyPr>
          <a:p>
            <a:r>
              <a:rPr lang="zh-CN" altLang="en-US" sz="2400">
                <a:latin typeface="Times New Roman Regular" panose="02020503050405090304" charset="0"/>
                <a:cs typeface="Times New Roman Regular" panose="02020503050405090304" charset="0"/>
              </a:rPr>
              <a:t>We proposed a redesigned CAC system based on GeCo and two losses to optimize counting predictions. On FSCD-147 validation set, our model makes marginal improvements in the metrics of MAE and AP, though test RMSE rises due to outlier sensitivity. Our quantified analyses across diverse scenarios show reduced miscounts, using our visualization for explainable outputs. </a:t>
            </a:r>
            <a:endParaRPr lang="zh-CN" altLang="en-US" sz="2400">
              <a:latin typeface="Times New Roman Regular" panose="02020503050405090304" charset="0"/>
              <a:cs typeface="Times New Roman Regular" panose="02020503050405090304" charset="0"/>
            </a:endParaRPr>
          </a:p>
          <a:p>
            <a:endParaRPr lang="zh-CN" altLang="en-US" sz="2400">
              <a:latin typeface="Times New Roman Regular" panose="02020503050405090304" charset="0"/>
              <a:cs typeface="Times New Roman Regular" panose="02020503050405090304" charset="0"/>
            </a:endParaRPr>
          </a:p>
          <a:p>
            <a:r>
              <a:rPr lang="zh-CN" altLang="en-US" sz="2400">
                <a:latin typeface="Times New Roman Regular" panose="02020503050405090304" charset="0"/>
                <a:cs typeface="Times New Roman Regular" panose="02020503050405090304" charset="0"/>
              </a:rPr>
              <a:t>In the future, researchers of CAC would probably focus on training-free paradigms,</a:t>
            </a:r>
            <a:r>
              <a:rPr lang="en-US" altLang="zh-CN" sz="2400">
                <a:latin typeface="Times New Roman Regular" panose="02020503050405090304" charset="0"/>
                <a:cs typeface="Times New Roman Regular" panose="02020503050405090304" charset="0"/>
              </a:rPr>
              <a:t> </a:t>
            </a:r>
            <a:r>
              <a:rPr lang="zh-CN" altLang="en-US" sz="2400">
                <a:latin typeface="Times New Roman Regular" panose="02020503050405090304" charset="0"/>
                <a:cs typeface="Times New Roman Regular" panose="02020503050405090304" charset="0"/>
              </a:rPr>
              <a:t>dynamic example network to address the appearance rarity in CAC task, and structured attention mechanism of modern vision models. Also hybrid reference-less or text-guided methods fused with semantic segmentation, are proposed for complex, crowded environments</a:t>
            </a:r>
            <a:r>
              <a:rPr lang="en-US" altLang="zh-CN" sz="2400">
                <a:latin typeface="Times New Roman Regular" panose="02020503050405090304" charset="0"/>
                <a:cs typeface="Times New Roman Regular" panose="02020503050405090304" charset="0"/>
              </a:rPr>
              <a:t>.</a:t>
            </a:r>
            <a:endParaRPr lang="en-US" altLang="zh-CN" sz="2400">
              <a:latin typeface="Times New Roman Regular" panose="02020503050405090304" charset="0"/>
              <a:cs typeface="Times New Roman Regular" panose="0202050305040509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0120"/>
            <a:ext cx="10515600" cy="2494280"/>
          </a:xfrm>
        </p:spPr>
        <p:txBody>
          <a:bodyPr>
            <a:normAutofit/>
          </a:bodyPr>
          <a:lstStyle/>
          <a:p>
            <a:pPr algn="ctr"/>
            <a:r>
              <a:rPr lang="en-US" sz="4800"/>
              <a:t>Thanks for Your Listening!</a:t>
            </a:r>
            <a:br>
              <a:rPr lang="en-US" sz="6000"/>
            </a:br>
            <a:br>
              <a:rPr lang="en-US" sz="6000"/>
            </a:br>
            <a:r>
              <a:rPr lang="en-US" sz="6000"/>
              <a:t>Q&amp;A</a:t>
            </a:r>
            <a:endParaRPr lang="en-US" sz="6000"/>
          </a:p>
        </p:txBody>
      </p:sp>
      <p:sp>
        <p:nvSpPr>
          <p:cNvPr id="4" name="灯片编号占位符 3"/>
          <p:cNvSpPr>
            <a:spLocks noGrp="1"/>
          </p:cNvSpPr>
          <p:nvPr>
            <p:ph type="sldNum" sz="quarter" idx="12"/>
          </p:nvPr>
        </p:nvSpPr>
        <p:spPr/>
        <p:txBody>
          <a:bodyPr/>
          <a:p>
            <a:fld id="{B42BFE98-95D5-6943-8DB5-5A5581856B8C}"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452939"/>
            <a:ext cx="10515600" cy="1325563"/>
          </a:xfrm>
        </p:spPr>
        <p:txBody>
          <a:bodyPr/>
          <a:lstStyle/>
          <a:p>
            <a:r>
              <a:rPr lang="en-US" b="1"/>
              <a:t>Agenda</a:t>
            </a:r>
            <a:endParaRPr lang="en-US" b="1"/>
          </a:p>
        </p:txBody>
      </p:sp>
      <p:graphicFrame>
        <p:nvGraphicFramePr>
          <p:cNvPr id="6" name="表格 5"/>
          <p:cNvGraphicFramePr>
            <a:graphicFrameLocks noGrp="1"/>
          </p:cNvGraphicFramePr>
          <p:nvPr/>
        </p:nvGraphicFramePr>
        <p:xfrm>
          <a:off x="5255260" y="629920"/>
          <a:ext cx="137160" cy="6595745"/>
        </p:xfrm>
        <a:graphic>
          <a:graphicData uri="http://schemas.openxmlformats.org/drawingml/2006/table">
            <a:tbl>
              <a:tblPr firstRow="1" firstCol="1" bandRow="1"/>
              <a:tblGrid>
                <a:gridCol w="137160"/>
              </a:tblGrid>
              <a:tr h="964565">
                <a:tc>
                  <a:txBody>
                    <a:bodyPr/>
                    <a:lstStyle/>
                    <a:p>
                      <a:pPr algn="just"/>
                      <a:endParaRPr lang="en-US" sz="1800" b="1" kern="100">
                        <a:effectLst/>
                        <a:latin typeface="Times New Roman" panose="02020503050405090304" pitchFamily="18" charset="0"/>
                        <a:ea typeface="等线" panose="02010600030101010101" pitchFamily="2" charset="-122"/>
                        <a:cs typeface="Times New Roman" panose="02020503050405090304" pitchFamily="18" charset="0"/>
                      </a:endParaRPr>
                    </a:p>
                    <a:p>
                      <a:pPr algn="just"/>
                      <a:endParaRPr lang="zh-CN" sz="3200" kern="10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r h="346710">
                <a:tc>
                  <a:txBody>
                    <a:bodyPr/>
                    <a:lstStyle/>
                    <a:p>
                      <a:pPr algn="just"/>
                      <a:r>
                        <a:rPr lang="en-US" sz="1800" b="1" kern="100" dirty="0">
                          <a:effectLst/>
                          <a:latin typeface="Times New Roman" panose="02020503050405090304" pitchFamily="18" charset="0"/>
                          <a:ea typeface="等线" panose="02010600030101010101" pitchFamily="2" charset="-122"/>
                          <a:cs typeface="Times New Roman" panose="02020503050405090304" pitchFamily="18" charset="0"/>
                        </a:rPr>
                        <a:t> </a:t>
                      </a:r>
                      <a:endParaRPr lang="zh-CN" sz="3200" kern="100" dirty="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r h="617220">
                <a:tc>
                  <a:txBody>
                    <a:bodyPr/>
                    <a:lstStyle/>
                    <a:p>
                      <a:pPr algn="just"/>
                      <a:endParaRPr lang="zh-CN" sz="3200" kern="100" dirty="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r h="617220">
                <a:tc>
                  <a:txBody>
                    <a:bodyPr/>
                    <a:lstStyle/>
                    <a:p>
                      <a:pPr algn="just"/>
                      <a:endParaRPr lang="zh-CN" sz="3200" kern="100" dirty="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r h="964565">
                <a:tc>
                  <a:txBody>
                    <a:bodyPr/>
                    <a:lstStyle/>
                    <a:p>
                      <a:pPr algn="just"/>
                      <a:r>
                        <a:rPr lang="en-US" sz="1800" kern="100" dirty="0">
                          <a:effectLst/>
                          <a:latin typeface="Times New Roman" panose="02020503050405090304" pitchFamily="18" charset="0"/>
                          <a:ea typeface="等线" panose="02010600030101010101" pitchFamily="2" charset="-122"/>
                          <a:cs typeface="Times New Roman" panose="02020503050405090304" pitchFamily="18" charset="0"/>
                        </a:rPr>
                        <a:t> </a:t>
                      </a:r>
                      <a:endParaRPr lang="en-US" sz="1800" kern="100" dirty="0">
                        <a:effectLst/>
                        <a:latin typeface="Times New Roman" panose="02020503050405090304" pitchFamily="18" charset="0"/>
                        <a:ea typeface="等线" panose="02010600030101010101" pitchFamily="2" charset="-122"/>
                        <a:cs typeface="Times New Roman" panose="02020503050405090304" pitchFamily="18" charset="0"/>
                      </a:endParaRPr>
                    </a:p>
                    <a:p>
                      <a:pPr algn="just"/>
                      <a:endParaRPr lang="zh-CN" sz="3200" kern="100" dirty="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r h="616585">
                <a:tc>
                  <a:txBody>
                    <a:bodyPr/>
                    <a:lstStyle/>
                    <a:p>
                      <a:pPr algn="just"/>
                      <a:endParaRPr lang="zh-CN" sz="3200" kern="100" dirty="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r h="617220">
                <a:tc>
                  <a:txBody>
                    <a:bodyPr/>
                    <a:lstStyle/>
                    <a:p>
                      <a:pPr algn="just"/>
                      <a:endParaRPr lang="zh-CN" sz="3200" kern="100" dirty="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r h="617220">
                <a:tc>
                  <a:txBody>
                    <a:bodyPr/>
                    <a:lstStyle/>
                    <a:p>
                      <a:pPr algn="just"/>
                      <a:endParaRPr lang="zh-CN" sz="3200" kern="100" dirty="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r h="617220">
                <a:tc>
                  <a:txBody>
                    <a:bodyPr/>
                    <a:lstStyle/>
                    <a:p>
                      <a:pPr algn="just"/>
                      <a:endParaRPr lang="zh-CN" sz="3200" kern="100" dirty="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r h="617220">
                <a:tc>
                  <a:txBody>
                    <a:bodyPr/>
                    <a:lstStyle/>
                    <a:p>
                      <a:pPr algn="just"/>
                      <a:endParaRPr lang="zh-CN" sz="3200" kern="100" dirty="0">
                        <a:effectLst/>
                        <a:latin typeface="Calibri" panose="020F0502020204030204" charset="0"/>
                        <a:ea typeface="等线" panose="02010600030101010101" pitchFamily="2" charset="-122"/>
                        <a:cs typeface="Times New Roman" panose="02020503050405090304" pitchFamily="18" charset="0"/>
                      </a:endParaRPr>
                    </a:p>
                  </a:txBody>
                  <a:tcPr marL="68580" marR="68580" marT="0" marB="0">
                    <a:lnL>
                      <a:noFill/>
                    </a:lnL>
                    <a:lnR>
                      <a:noFill/>
                    </a:lnR>
                    <a:lnT>
                      <a:noFill/>
                    </a:lnT>
                    <a:lnB>
                      <a:noFill/>
                    </a:lnB>
                    <a:noFill/>
                  </a:tcPr>
                </a:tc>
              </a:tr>
            </a:tbl>
          </a:graphicData>
        </a:graphic>
      </p:graphicFrame>
      <p:sp>
        <p:nvSpPr>
          <p:cNvPr id="10" name="文本框 9"/>
          <p:cNvSpPr txBox="1"/>
          <p:nvPr/>
        </p:nvSpPr>
        <p:spPr>
          <a:xfrm>
            <a:off x="2916555" y="1143000"/>
            <a:ext cx="6066155" cy="5113655"/>
          </a:xfrm>
          <a:prstGeom prst="rect">
            <a:avLst/>
          </a:prstGeom>
          <a:noFill/>
        </p:spPr>
        <p:txBody>
          <a:bodyPr wrap="square" rtlCol="0">
            <a:noAutofit/>
          </a:bodyPr>
          <a:p>
            <a:endParaRPr lang="zh-CN" altLang="en-US"/>
          </a:p>
          <a:p>
            <a:pPr marL="285750" indent="-285750">
              <a:buFont typeface="Arial" panose="020B0604020202090204" pitchFamily="34" charset="0"/>
              <a:buChar char="•"/>
            </a:pPr>
            <a:r>
              <a:rPr lang="en-US" altLang="zh-CN" sz="3200" b="1">
                <a:solidFill>
                  <a:schemeClr val="tx1"/>
                </a:solidFill>
                <a:latin typeface="Times New Roman Bold" panose="02020503050405090304" charset="0"/>
                <a:cs typeface="Times New Roman Bold" panose="02020503050405090304" charset="0"/>
              </a:rPr>
              <a:t>Intro</a:t>
            </a:r>
            <a:endParaRPr lang="en-US" altLang="zh-CN" sz="3200" b="1">
              <a:solidFill>
                <a:schemeClr val="tx1"/>
              </a:solidFill>
              <a:latin typeface="Times New Roman Bold" panose="02020503050405090304" charset="0"/>
              <a:cs typeface="Times New Roman Bold" panose="02020503050405090304" charset="0"/>
            </a:endParaRPr>
          </a:p>
          <a:p>
            <a:pPr marL="285750" indent="-285750">
              <a:buFont typeface="Arial" panose="020B0604020202090204" pitchFamily="34" charset="0"/>
              <a:buChar char="•"/>
            </a:pPr>
            <a:endParaRPr lang="en-US" altLang="zh-CN" sz="3200" b="1">
              <a:solidFill>
                <a:schemeClr val="tx1"/>
              </a:solidFill>
              <a:latin typeface="Times New Roman Bold" panose="02020503050405090304" charset="0"/>
              <a:cs typeface="Times New Roman Bold" panose="02020503050405090304" charset="0"/>
            </a:endParaRPr>
          </a:p>
          <a:p>
            <a:pPr marL="285750" indent="-285750" algn="l">
              <a:buClrTx/>
              <a:buSzTx/>
              <a:buFont typeface="Arial" panose="020B0604020202090204" pitchFamily="34" charset="0"/>
              <a:buChar char="•"/>
            </a:pPr>
            <a:r>
              <a:rPr lang="en-US" altLang="zh-CN" sz="3200" b="1">
                <a:latin typeface="Times New Roman Bold" panose="02020503050405090304" charset="0"/>
                <a:cs typeface="Times New Roman Bold" panose="02020503050405090304" charset="0"/>
              </a:rPr>
              <a:t>Methodology</a:t>
            </a:r>
            <a:endParaRPr lang="en-US" altLang="zh-CN" sz="3200" b="1">
              <a:latin typeface="Times New Roman Bold" panose="02020503050405090304" charset="0"/>
              <a:cs typeface="Times New Roman Bold" panose="02020503050405090304" charset="0"/>
            </a:endParaRPr>
          </a:p>
          <a:p>
            <a:pPr marL="285750" indent="-285750" algn="l">
              <a:buClrTx/>
              <a:buSzTx/>
              <a:buFont typeface="Arial" panose="020B0604020202090204" pitchFamily="34" charset="0"/>
              <a:buChar char="•"/>
            </a:pPr>
            <a:endParaRPr lang="en-US" altLang="zh-CN" sz="3200" b="1">
              <a:latin typeface="Times New Roman Bold" panose="02020503050405090304" charset="0"/>
              <a:cs typeface="Times New Roman Bold" panose="02020503050405090304" charset="0"/>
            </a:endParaRPr>
          </a:p>
          <a:p>
            <a:pPr marL="285750" indent="-285750" algn="l">
              <a:buClrTx/>
              <a:buSzTx/>
              <a:buFont typeface="Arial" panose="020B0604020202090204" pitchFamily="34" charset="0"/>
              <a:buChar char="•"/>
            </a:pPr>
            <a:r>
              <a:rPr lang="en-US" sz="3200" b="1" dirty="0">
                <a:latin typeface="Times New Roman Bold" panose="02020503050405090304" charset="0"/>
                <a:cs typeface="Times New Roman Bold" panose="02020503050405090304" charset="0"/>
                <a:sym typeface="+mn-ea"/>
              </a:rPr>
              <a:t>Experiments</a:t>
            </a:r>
            <a:endParaRPr lang="en-US" sz="3200" b="1" dirty="0">
              <a:latin typeface="Times New Roman Bold" panose="02020503050405090304" charset="0"/>
              <a:cs typeface="Times New Roman Bold" panose="02020503050405090304" charset="0"/>
              <a:sym typeface="+mn-ea"/>
            </a:endParaRPr>
          </a:p>
          <a:p>
            <a:pPr marL="285750" indent="-285750" algn="l">
              <a:buClrTx/>
              <a:buSzTx/>
              <a:buFont typeface="Arial" panose="020B0604020202090204" pitchFamily="34" charset="0"/>
              <a:buChar char="•"/>
            </a:pPr>
            <a:endParaRPr lang="en-US" sz="3200" b="1" dirty="0">
              <a:latin typeface="Times New Roman Bold" panose="02020503050405090304" charset="0"/>
              <a:cs typeface="Times New Roman Bold" panose="02020503050405090304" charset="0"/>
            </a:endParaRPr>
          </a:p>
          <a:p>
            <a:pPr marL="285750" indent="-285750" algn="l">
              <a:buClrTx/>
              <a:buSzTx/>
              <a:buFont typeface="Arial" panose="020B0604020202090204" pitchFamily="34" charset="0"/>
              <a:buChar char="•"/>
            </a:pPr>
            <a:r>
              <a:rPr lang="en-US" altLang="zh-CN" sz="3200" b="1">
                <a:latin typeface="Times New Roman Bold" panose="02020503050405090304" charset="0"/>
                <a:cs typeface="Times New Roman Bold" panose="02020503050405090304" charset="0"/>
              </a:rPr>
              <a:t>Result and analysis</a:t>
            </a:r>
            <a:endParaRPr lang="en-US" altLang="zh-CN" sz="3200" b="1">
              <a:latin typeface="Times New Roman Bold" panose="02020503050405090304" charset="0"/>
              <a:cs typeface="Times New Roman Bold" panose="02020503050405090304" charset="0"/>
            </a:endParaRPr>
          </a:p>
          <a:p>
            <a:pPr marL="285750" indent="-285750" algn="l">
              <a:buClrTx/>
              <a:buSzTx/>
              <a:buFont typeface="Arial" panose="020B0604020202090204" pitchFamily="34" charset="0"/>
              <a:buChar char="•"/>
            </a:pPr>
            <a:endParaRPr lang="en-US" altLang="zh-CN" sz="3200" b="1">
              <a:latin typeface="Times New Roman Bold" panose="02020503050405090304" charset="0"/>
              <a:cs typeface="Times New Roman Bold" panose="02020503050405090304" charset="0"/>
            </a:endParaRPr>
          </a:p>
          <a:p>
            <a:pPr marL="285750" indent="-285750" algn="l">
              <a:buClrTx/>
              <a:buSzTx/>
              <a:buFont typeface="Arial" panose="020B0604020202090204" pitchFamily="34" charset="0"/>
              <a:buChar char="•"/>
            </a:pPr>
            <a:r>
              <a:rPr lang="en-US" altLang="zh-CN" sz="3200" b="1" dirty="0">
                <a:latin typeface="Times New Roman Bold" panose="02020503050405090304" charset="0"/>
                <a:cs typeface="Times New Roman Bold" panose="02020503050405090304" charset="0"/>
                <a:sym typeface="+mn-ea"/>
              </a:rPr>
              <a:t>Conclusion and future work</a:t>
            </a:r>
            <a:endParaRPr lang="en-US" altLang="zh-CN" sz="3200" b="1" dirty="0">
              <a:latin typeface="Times New Roman Bold" panose="02020503050405090304" charset="0"/>
              <a:cs typeface="Times New Roman Bold" panose="02020503050405090304" charset="0"/>
              <a:sym typeface="+mn-ea"/>
            </a:endParaRPr>
          </a:p>
          <a:p>
            <a:pPr marL="285750" indent="-285750" algn="l">
              <a:buClrTx/>
              <a:buSzTx/>
              <a:buFont typeface="Arial" panose="020B0604020202090204" pitchFamily="34" charset="0"/>
              <a:buChar char="•"/>
            </a:pPr>
            <a:endParaRPr lang="en-US" altLang="zh-CN" sz="3200" b="1"/>
          </a:p>
          <a:p>
            <a:endParaRPr lang="en-US" altLang="zh-CN"/>
          </a:p>
          <a:p>
            <a:endParaRPr lang="en-US" altLang="zh-CN"/>
          </a:p>
        </p:txBody>
      </p:sp>
      <p:pic>
        <p:nvPicPr>
          <p:cNvPr id="3" name="图片 2" descr="a9445e0ac244857a3f1d3ac3bb39c7c7"/>
          <p:cNvPicPr>
            <a:picLocks noChangeAspect="1"/>
          </p:cNvPicPr>
          <p:nvPr/>
        </p:nvPicPr>
        <p:blipFill>
          <a:blip r:embed="rId1"/>
          <a:stretch>
            <a:fillRect/>
          </a:stretch>
        </p:blipFill>
        <p:spPr>
          <a:xfrm>
            <a:off x="8464550" y="1778635"/>
            <a:ext cx="2971165" cy="3539490"/>
          </a:xfrm>
          <a:prstGeom prst="rect">
            <a:avLst/>
          </a:prstGeom>
        </p:spPr>
      </p:pic>
      <p:sp>
        <p:nvSpPr>
          <p:cNvPr id="5" name="灯片编号占位符 4"/>
          <p:cNvSpPr>
            <a:spLocks noGrp="1"/>
          </p:cNvSpPr>
          <p:nvPr>
            <p:ph type="sldNum" sz="quarter" idx="12"/>
          </p:nvPr>
        </p:nvSpPr>
        <p:spPr/>
        <p:txBody>
          <a:bodyPr/>
          <a:p>
            <a:fld id="{B42BFE98-95D5-6943-8DB5-5A5581856B8C}"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614"/>
            <a:ext cx="10515600" cy="1325563"/>
          </a:xfrm>
        </p:spPr>
        <p:txBody>
          <a:bodyPr/>
          <a:lstStyle/>
          <a:p>
            <a:r>
              <a:rPr lang="en-US" b="1" dirty="0"/>
              <a:t>Intro</a:t>
            </a:r>
            <a:endParaRPr lang="en-US" b="1" dirty="0"/>
          </a:p>
        </p:txBody>
      </p:sp>
      <p:sp>
        <p:nvSpPr>
          <p:cNvPr id="7" name="文本框 6"/>
          <p:cNvSpPr txBox="1"/>
          <p:nvPr/>
        </p:nvSpPr>
        <p:spPr>
          <a:xfrm>
            <a:off x="736600" y="1591310"/>
            <a:ext cx="10516235" cy="3560445"/>
          </a:xfrm>
          <a:prstGeom prst="rect">
            <a:avLst/>
          </a:prstGeom>
          <a:noFill/>
        </p:spPr>
        <p:txBody>
          <a:bodyPr wrap="square" rtlCol="0">
            <a:noAutofit/>
          </a:bodyPr>
          <a:p>
            <a:pPr marL="342900" indent="-342900">
              <a:buFont typeface="Wingdings" panose="05000000000000000000" charset="0"/>
              <a:buChar char="Ø"/>
            </a:pPr>
            <a:r>
              <a:rPr lang="en-US" altLang="zh-CN" sz="2800" b="1">
                <a:latin typeface="Times New Roman Bold" panose="02020503050405090304" charset="0"/>
                <a:cs typeface="Times New Roman Bold" panose="02020503050405090304" charset="0"/>
              </a:rPr>
              <a:t>Class-Agnostic Counting</a:t>
            </a:r>
            <a:r>
              <a:rPr lang="en-US" altLang="zh-CN" sz="2800">
                <a:latin typeface="Times New Roman Regular" panose="02020503050405090304" charset="0"/>
                <a:cs typeface="Times New Roman Regular" panose="02020503050405090304" charset="0"/>
              </a:rPr>
              <a:t> (CAC) </a:t>
            </a:r>
            <a:r>
              <a:rPr lang="en-US" altLang="zh-CN" sz="2800">
                <a:latin typeface="Times New Roman Regular" panose="02020503050405090304" charset="0"/>
                <a:cs typeface="Times New Roman Regular" panose="02020503050405090304" charset="0"/>
                <a:sym typeface="+mn-ea"/>
              </a:rPr>
              <a:t>is a computer vision task that counts instances from unseen classes via few-shot ex-emplars. It is a shift from class-specific counting tasks to generalized object counting in computer vision, handling the limitations of supervised methods requiring extensive labeled data per category.   </a:t>
            </a:r>
            <a:endParaRPr lang="en-US" altLang="zh-CN" sz="2800">
              <a:latin typeface="Times New Roman Regular" panose="02020503050405090304" charset="0"/>
              <a:cs typeface="Times New Roman Regular" panose="02020503050405090304" charset="0"/>
              <a:sym typeface="+mn-ea"/>
            </a:endParaRPr>
          </a:p>
          <a:p>
            <a:pPr indent="0">
              <a:buFont typeface="Wingdings" panose="05000000000000000000" charset="0"/>
              <a:buNone/>
            </a:pPr>
            <a:r>
              <a:rPr lang="en-US" altLang="zh-CN" sz="2800">
                <a:latin typeface="Times New Roman Regular" panose="02020503050405090304" charset="0"/>
                <a:cs typeface="Times New Roman Regular" panose="02020503050405090304" charset="0"/>
                <a:sym typeface="+mn-ea"/>
              </a:rPr>
              <a:t> </a:t>
            </a:r>
            <a:endParaRPr lang="en-US" altLang="zh-CN" sz="2800">
              <a:latin typeface="Times New Roman Regular" panose="02020503050405090304" charset="0"/>
              <a:cs typeface="Times New Roman Regular" panose="02020503050405090304" charset="0"/>
            </a:endParaRPr>
          </a:p>
          <a:p>
            <a:pPr marL="342900" indent="-342900">
              <a:buFont typeface="Wingdings" panose="05000000000000000000" charset="0"/>
              <a:buChar char="Ø"/>
            </a:pPr>
            <a:r>
              <a:rPr lang="en-US" altLang="zh-CN" sz="2800">
                <a:latin typeface="Times New Roman Regular" panose="02020503050405090304" charset="0"/>
                <a:cs typeface="Times New Roman Regular" panose="02020503050405090304" charset="0"/>
              </a:rPr>
              <a:t>Most popular works emphasize the two primary paradigms in few-shot CAC tasks: density map-based and detection-based methods.</a:t>
            </a:r>
            <a:endParaRPr lang="en-US" altLang="zh-CN" sz="2800">
              <a:latin typeface="Times New Roman Regular" panose="02020503050405090304" charset="0"/>
              <a:cs typeface="Times New Roman Regular" panose="02020503050405090304" charset="0"/>
            </a:endParaRPr>
          </a:p>
          <a:p>
            <a:pPr marL="342900" indent="-342900">
              <a:buFont typeface="Wingdings" panose="05000000000000000000" charset="0"/>
              <a:buChar char="Ø"/>
            </a:pPr>
            <a:endParaRPr lang="en-US" altLang="zh-CN" sz="2400" b="1"/>
          </a:p>
          <a:p>
            <a:pPr indent="0">
              <a:buFont typeface="Wingdings" panose="05000000000000000000" charset="0"/>
              <a:buNone/>
            </a:pPr>
            <a:endParaRPr lang="en-US" altLang="zh-CN" sz="2400"/>
          </a:p>
          <a:p>
            <a:endParaRPr lang="en-US" altLang="zh-CN" sz="2000"/>
          </a:p>
          <a:p>
            <a:pPr marL="342900" indent="-342900">
              <a:buFont typeface="Wingdings" panose="05000000000000000000" charset="0"/>
              <a:buChar char="Ø"/>
            </a:pPr>
            <a:endParaRPr lang="en-US" altLang="zh-CN" sz="2000"/>
          </a:p>
          <a:p>
            <a:pPr marL="342900" indent="-342900">
              <a:buFont typeface="Wingdings" panose="05000000000000000000" charset="0"/>
              <a:buChar char="Ø"/>
            </a:pPr>
            <a:endParaRPr lang="en-US" altLang="zh-CN" sz="2000"/>
          </a:p>
          <a:p>
            <a:endParaRPr lang="en-US" altLang="zh-CN" sz="2000"/>
          </a:p>
        </p:txBody>
      </p:sp>
      <p:sp>
        <p:nvSpPr>
          <p:cNvPr id="4" name="灯片编号占位符 3"/>
          <p:cNvSpPr>
            <a:spLocks noGrp="1"/>
          </p:cNvSpPr>
          <p:nvPr>
            <p:ph type="sldNum" sz="quarter" idx="12"/>
          </p:nvPr>
        </p:nvSpPr>
        <p:spPr/>
        <p:txBody>
          <a:bodyPr/>
          <a:p>
            <a:fld id="{B42BFE98-95D5-6943-8DB5-5A5581856B8C}"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44"/>
            <a:ext cx="10515600" cy="1325563"/>
          </a:xfrm>
        </p:spPr>
        <p:txBody>
          <a:bodyPr/>
          <a:lstStyle/>
          <a:p>
            <a:pPr algn="ctr"/>
            <a:r>
              <a:rPr lang="en-US" altLang="zh-CN" b="1">
                <a:sym typeface="+mn-ea"/>
              </a:rPr>
              <a:t>Methodology</a:t>
            </a:r>
            <a:endParaRPr lang="en-US" b="1" dirty="0"/>
          </a:p>
        </p:txBody>
      </p:sp>
      <p:sp>
        <p:nvSpPr>
          <p:cNvPr id="4" name="圆角矩形 3"/>
          <p:cNvSpPr/>
          <p:nvPr/>
        </p:nvSpPr>
        <p:spPr>
          <a:xfrm>
            <a:off x="556260" y="2322195"/>
            <a:ext cx="11079480" cy="2096135"/>
          </a:xfrm>
          <a:prstGeom prst="roundRect">
            <a:avLst/>
          </a:prstGeom>
          <a:noFill/>
          <a:ln>
            <a:gradFill>
              <a:gsLst>
                <a:gs pos="100000">
                  <a:srgbClr val="000000">
                    <a:alpha val="100000"/>
                  </a:srgbClr>
                </a:gs>
                <a:gs pos="66000">
                  <a:schemeClr val="bg1">
                    <a:lumMod val="85000"/>
                  </a:schemeClr>
                </a:gs>
                <a:gs pos="79000">
                  <a:srgbClr val="808080">
                    <a:alpha val="100000"/>
                  </a:srgbClr>
                </a:gs>
                <a:gs pos="100000">
                  <a:schemeClr val="tx1">
                    <a:lumMod val="28000"/>
                    <a:lumOff val="72000"/>
                  </a:schemeClr>
                </a:gs>
                <a:gs pos="100000">
                  <a:schemeClr val="tx1">
                    <a:lumMod val="85000"/>
                  </a:schemeClr>
                </a:gs>
              </a:gsLst>
              <a:lin ang="2700000" scaled="0"/>
              <a:tileRect l="-100000" t="-100000"/>
            </a:gradFill>
          </a:ln>
          <a:effectLst>
            <a:outerShdw blurRad="50800" dist="38100" dir="2700000" algn="tl" rotWithShape="0">
              <a:schemeClr val="bg1">
                <a:lumMod val="85000"/>
                <a:alpha val="40000"/>
              </a:scheme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descr="屏幕截图(19437)"/>
          <p:cNvPicPr>
            <a:picLocks noChangeAspect="1"/>
          </p:cNvPicPr>
          <p:nvPr/>
        </p:nvPicPr>
        <p:blipFill>
          <a:blip r:embed="rId1"/>
          <a:stretch>
            <a:fillRect/>
          </a:stretch>
        </p:blipFill>
        <p:spPr>
          <a:xfrm>
            <a:off x="9050020" y="1325880"/>
            <a:ext cx="1440000" cy="1753136"/>
          </a:xfrm>
          <a:prstGeom prst="rect">
            <a:avLst/>
          </a:prstGeom>
        </p:spPr>
      </p:pic>
      <p:sp>
        <p:nvSpPr>
          <p:cNvPr id="8" name="灯片编号占位符 7"/>
          <p:cNvSpPr>
            <a:spLocks noGrp="1"/>
          </p:cNvSpPr>
          <p:nvPr>
            <p:ph type="sldNum" sz="quarter" idx="12"/>
          </p:nvPr>
        </p:nvSpPr>
        <p:spPr/>
        <p:txBody>
          <a:bodyPr/>
          <a:p>
            <a:fld id="{B42BFE98-95D5-6943-8DB5-5A5581856B8C}"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 y="315144"/>
            <a:ext cx="10515600" cy="1325563"/>
          </a:xfrm>
        </p:spPr>
        <p:txBody>
          <a:bodyPr/>
          <a:lstStyle/>
          <a:p>
            <a:r>
              <a:rPr lang="en-US" altLang="zh-CN" b="1" dirty="0"/>
              <a:t>GeCo</a:t>
            </a:r>
            <a:endParaRPr lang="en-US" altLang="zh-CN" b="1" dirty="0"/>
          </a:p>
        </p:txBody>
      </p:sp>
      <p:sp>
        <p:nvSpPr>
          <p:cNvPr id="10" name="灯片编号占位符 9"/>
          <p:cNvSpPr>
            <a:spLocks noGrp="1"/>
          </p:cNvSpPr>
          <p:nvPr>
            <p:ph type="sldNum" sz="quarter" idx="12"/>
          </p:nvPr>
        </p:nvSpPr>
        <p:spPr/>
        <p:txBody>
          <a:bodyPr/>
          <a:p>
            <a:fld id="{B42BFE98-95D5-6943-8DB5-5A5581856B8C}" type="slidenum">
              <a:rPr lang="en-US" smtClean="0"/>
            </a:fld>
            <a:endParaRPr lang="en-US"/>
          </a:p>
        </p:txBody>
      </p:sp>
      <p:pic>
        <p:nvPicPr>
          <p:cNvPr id="11" name="图片 10" descr="截屏2025-11-23 14.05.35"/>
          <p:cNvPicPr>
            <a:picLocks noChangeAspect="1"/>
          </p:cNvPicPr>
          <p:nvPr/>
        </p:nvPicPr>
        <p:blipFill>
          <a:blip r:embed="rId1"/>
          <a:stretch>
            <a:fillRect/>
          </a:stretch>
        </p:blipFill>
        <p:spPr>
          <a:xfrm>
            <a:off x="300990" y="1180465"/>
            <a:ext cx="11492230" cy="2607310"/>
          </a:xfrm>
          <a:prstGeom prst="rect">
            <a:avLst/>
          </a:prstGeom>
        </p:spPr>
      </p:pic>
      <p:pic>
        <p:nvPicPr>
          <p:cNvPr id="3" name="图片 2" descr="截屏2025-11-28 19.03.11"/>
          <p:cNvPicPr>
            <a:picLocks noChangeAspect="1"/>
          </p:cNvPicPr>
          <p:nvPr/>
        </p:nvPicPr>
        <p:blipFill>
          <a:blip r:embed="rId2"/>
          <a:stretch>
            <a:fillRect/>
          </a:stretch>
        </p:blipFill>
        <p:spPr>
          <a:xfrm>
            <a:off x="2489835" y="5786755"/>
            <a:ext cx="4915535" cy="565785"/>
          </a:xfrm>
          <a:prstGeom prst="rect">
            <a:avLst/>
          </a:prstGeom>
        </p:spPr>
      </p:pic>
      <p:sp>
        <p:nvSpPr>
          <p:cNvPr id="4" name="文本框 3"/>
          <p:cNvSpPr txBox="1"/>
          <p:nvPr/>
        </p:nvSpPr>
        <p:spPr>
          <a:xfrm>
            <a:off x="559435" y="3434715"/>
            <a:ext cx="1386840" cy="570865"/>
          </a:xfrm>
          <a:prstGeom prst="rect">
            <a:avLst/>
          </a:prstGeom>
          <a:noFill/>
        </p:spPr>
        <p:txBody>
          <a:bodyPr wrap="square" rtlCol="0">
            <a:noAutofit/>
          </a:bodyPr>
          <a:p>
            <a:r>
              <a:rPr lang="en-US" altLang="zh-CN" sz="2800" b="1">
                <a:latin typeface="Times New Roman Bold" panose="02020503050405090304" charset="0"/>
                <a:cs typeface="Times New Roman Bold" panose="02020503050405090304" charset="0"/>
              </a:rPr>
              <a:t>DQE</a:t>
            </a:r>
            <a:endParaRPr lang="en-US" altLang="zh-CN" sz="2800" b="1">
              <a:latin typeface="Times New Roman Bold" panose="02020503050405090304" charset="0"/>
              <a:cs typeface="Times New Roman Bold" panose="02020503050405090304" charset="0"/>
            </a:endParaRPr>
          </a:p>
        </p:txBody>
      </p:sp>
      <p:sp>
        <p:nvSpPr>
          <p:cNvPr id="100" name="文本框 99"/>
          <p:cNvSpPr txBox="1"/>
          <p:nvPr/>
        </p:nvSpPr>
        <p:spPr>
          <a:xfrm>
            <a:off x="7112000" y="3434080"/>
            <a:ext cx="5080000" cy="571500"/>
          </a:xfrm>
          <a:prstGeom prst="rect">
            <a:avLst/>
          </a:prstGeom>
          <a:noFill/>
          <a:ln w="9525">
            <a:noFill/>
          </a:ln>
        </p:spPr>
        <p:txBody>
          <a:bodyPr>
            <a:noAutofit/>
          </a:bodyPr>
          <a:p>
            <a:pPr marL="0" indent="0" algn="l"/>
            <a:r>
              <a:rPr lang="en-US" altLang="en-US" sz="2800" b="1">
                <a:latin typeface="Times New Roman Bold" panose="02020503050405090304" charset="0"/>
                <a:cs typeface="Times New Roman Bold" panose="02020503050405090304" charset="0"/>
              </a:rPr>
              <a:t>DQD</a:t>
            </a:r>
            <a:endParaRPr lang="en-US" altLang="en-US" sz="2800" b="1">
              <a:latin typeface="Times New Roman Bold" panose="02020503050405090304" charset="0"/>
              <a:cs typeface="Times New Roman Bold" panose="02020503050405090304" charset="0"/>
            </a:endParaRPr>
          </a:p>
        </p:txBody>
      </p:sp>
      <p:pic>
        <p:nvPicPr>
          <p:cNvPr id="5" name="图片 4" descr="截屏2025-11-28 19.11.44"/>
          <p:cNvPicPr>
            <a:picLocks noChangeAspect="1"/>
          </p:cNvPicPr>
          <p:nvPr/>
        </p:nvPicPr>
        <p:blipFill>
          <a:blip r:embed="rId3"/>
          <a:stretch>
            <a:fillRect/>
          </a:stretch>
        </p:blipFill>
        <p:spPr>
          <a:xfrm>
            <a:off x="559435" y="4005580"/>
            <a:ext cx="4399915" cy="619760"/>
          </a:xfrm>
          <a:prstGeom prst="rect">
            <a:avLst/>
          </a:prstGeom>
        </p:spPr>
      </p:pic>
      <p:pic>
        <p:nvPicPr>
          <p:cNvPr id="6" name="图片 5" descr="截屏2025-11-28 19.11.37"/>
          <p:cNvPicPr>
            <a:picLocks noChangeAspect="1"/>
          </p:cNvPicPr>
          <p:nvPr/>
        </p:nvPicPr>
        <p:blipFill>
          <a:blip r:embed="rId4"/>
          <a:stretch>
            <a:fillRect/>
          </a:stretch>
        </p:blipFill>
        <p:spPr>
          <a:xfrm>
            <a:off x="559435" y="4632960"/>
            <a:ext cx="3099435" cy="526415"/>
          </a:xfrm>
          <a:prstGeom prst="rect">
            <a:avLst/>
          </a:prstGeom>
        </p:spPr>
      </p:pic>
      <p:pic>
        <p:nvPicPr>
          <p:cNvPr id="7" name="图片 6" descr="截屏2025-11-28 19.13.32"/>
          <p:cNvPicPr>
            <a:picLocks noChangeAspect="1"/>
          </p:cNvPicPr>
          <p:nvPr/>
        </p:nvPicPr>
        <p:blipFill>
          <a:blip r:embed="rId5"/>
          <a:stretch>
            <a:fillRect/>
          </a:stretch>
        </p:blipFill>
        <p:spPr>
          <a:xfrm>
            <a:off x="7143115" y="4521835"/>
            <a:ext cx="4396105" cy="477520"/>
          </a:xfrm>
          <a:prstGeom prst="rect">
            <a:avLst/>
          </a:prstGeom>
        </p:spPr>
      </p:pic>
      <p:pic>
        <p:nvPicPr>
          <p:cNvPr id="8" name="图片 7" descr="截屏2025-11-28 19.13.50"/>
          <p:cNvPicPr>
            <a:picLocks noChangeAspect="1"/>
          </p:cNvPicPr>
          <p:nvPr/>
        </p:nvPicPr>
        <p:blipFill>
          <a:blip r:embed="rId6"/>
          <a:stretch>
            <a:fillRect/>
          </a:stretch>
        </p:blipFill>
        <p:spPr>
          <a:xfrm>
            <a:off x="7143115" y="5269865"/>
            <a:ext cx="4273550" cy="407035"/>
          </a:xfrm>
          <a:prstGeom prst="rect">
            <a:avLst/>
          </a:prstGeom>
        </p:spPr>
      </p:pic>
      <p:pic>
        <p:nvPicPr>
          <p:cNvPr id="9" name="图片 8" descr="截屏2025-11-28 19.13.40"/>
          <p:cNvPicPr>
            <a:picLocks noChangeAspect="1"/>
          </p:cNvPicPr>
          <p:nvPr/>
        </p:nvPicPr>
        <p:blipFill>
          <a:blip r:embed="rId7"/>
          <a:stretch>
            <a:fillRect/>
          </a:stretch>
        </p:blipFill>
        <p:spPr>
          <a:xfrm>
            <a:off x="7143115" y="4005580"/>
            <a:ext cx="4191000" cy="406400"/>
          </a:xfrm>
          <a:prstGeom prst="rect">
            <a:avLst/>
          </a:prstGeom>
        </p:spPr>
      </p:pic>
      <p:sp>
        <p:nvSpPr>
          <p:cNvPr id="14" name="文本框 13"/>
          <p:cNvSpPr txBox="1"/>
          <p:nvPr>
            <p:custDataLst>
              <p:tags r:id="rId8"/>
            </p:custDataLst>
          </p:nvPr>
        </p:nvSpPr>
        <p:spPr>
          <a:xfrm>
            <a:off x="1102995" y="5810250"/>
            <a:ext cx="1386840" cy="570865"/>
          </a:xfrm>
          <a:prstGeom prst="rect">
            <a:avLst/>
          </a:prstGeom>
          <a:noFill/>
        </p:spPr>
        <p:txBody>
          <a:bodyPr wrap="square" rtlCol="0">
            <a:noAutofit/>
          </a:bodyPr>
          <a:p>
            <a:r>
              <a:rPr lang="en-US" altLang="zh-CN" sz="2800" b="1">
                <a:latin typeface="Times New Roman Bold" panose="02020503050405090304" charset="0"/>
                <a:cs typeface="Times New Roman Bold" panose="02020503050405090304" charset="0"/>
              </a:rPr>
              <a:t>LOSS:</a:t>
            </a:r>
            <a:endParaRPr lang="en-US" altLang="zh-CN" sz="2800" b="1">
              <a:latin typeface="Times New Roman Bold" panose="02020503050405090304" charset="0"/>
              <a:cs typeface="Times New Roman Bold" panose="0202050305040509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430" y="593274"/>
            <a:ext cx="10515600" cy="1325563"/>
          </a:xfrm>
        </p:spPr>
        <p:txBody>
          <a:bodyPr/>
          <a:lstStyle/>
          <a:p>
            <a:r>
              <a:rPr lang="en-US" altLang="zh-CN" b="1" dirty="0"/>
              <a:t>Improvements and redesigns</a:t>
            </a:r>
            <a:endParaRPr lang="en-US" altLang="zh-CN" b="1" dirty="0"/>
          </a:p>
        </p:txBody>
      </p:sp>
      <p:sp>
        <p:nvSpPr>
          <p:cNvPr id="16" name="灯片编号占位符 15"/>
          <p:cNvSpPr>
            <a:spLocks noGrp="1"/>
          </p:cNvSpPr>
          <p:nvPr>
            <p:ph type="sldNum" sz="quarter" idx="12"/>
          </p:nvPr>
        </p:nvSpPr>
        <p:spPr/>
        <p:txBody>
          <a:bodyPr/>
          <a:p>
            <a:fld id="{B42BFE98-95D5-6943-8DB5-5A5581856B8C}" type="slidenum">
              <a:rPr lang="en-US" smtClean="0"/>
            </a:fld>
            <a:endParaRPr lang="en-US"/>
          </a:p>
        </p:txBody>
      </p:sp>
      <p:pic>
        <p:nvPicPr>
          <p:cNvPr id="3" name="图片 2" descr="截屏2025-11-23 15.03.57"/>
          <p:cNvPicPr>
            <a:picLocks noChangeAspect="1"/>
          </p:cNvPicPr>
          <p:nvPr/>
        </p:nvPicPr>
        <p:blipFill>
          <a:blip r:embed="rId1"/>
          <a:stretch>
            <a:fillRect/>
          </a:stretch>
        </p:blipFill>
        <p:spPr>
          <a:xfrm>
            <a:off x="265430" y="2001520"/>
            <a:ext cx="5426075" cy="3543935"/>
          </a:xfrm>
          <a:prstGeom prst="rect">
            <a:avLst/>
          </a:prstGeom>
        </p:spPr>
      </p:pic>
      <p:sp>
        <p:nvSpPr>
          <p:cNvPr id="4" name="文本框 3"/>
          <p:cNvSpPr txBox="1"/>
          <p:nvPr>
            <p:custDataLst>
              <p:tags r:id="rId2"/>
            </p:custDataLst>
          </p:nvPr>
        </p:nvSpPr>
        <p:spPr>
          <a:xfrm>
            <a:off x="6266815" y="1723390"/>
            <a:ext cx="5690235" cy="4406900"/>
          </a:xfrm>
          <a:prstGeom prst="rect">
            <a:avLst/>
          </a:prstGeom>
          <a:noFill/>
        </p:spPr>
        <p:txBody>
          <a:bodyPr wrap="square" rtlCol="0">
            <a:noAutofit/>
          </a:bodyPr>
          <a:p>
            <a:r>
              <a:rPr lang="zh-CN" altLang="en-US" b="1"/>
              <a:t> </a:t>
            </a:r>
            <a:r>
              <a:rPr lang="en-US" altLang="zh-CN" sz="2400" b="1">
                <a:latin typeface="Times New Roman Regular" panose="02020503050405090304" charset="0"/>
                <a:cs typeface="Times New Roman Regular" panose="02020503050405090304" charset="0"/>
              </a:rPr>
              <a:t>2 candidate redesigns</a:t>
            </a:r>
            <a:r>
              <a:rPr lang="zh-CN" altLang="en-US" sz="3200" b="1">
                <a:latin typeface="Times New Roman Regular" panose="02020503050405090304" charset="0"/>
                <a:cs typeface="Times New Roman Regular" panose="02020503050405090304" charset="0"/>
              </a:rPr>
              <a:t>：</a:t>
            </a:r>
            <a:endParaRPr lang="zh-CN" altLang="en-US">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r>
              <a:rPr lang="en-US" altLang="zh-CN" sz="2400">
                <a:solidFill>
                  <a:schemeClr val="tx1"/>
                </a:solidFill>
                <a:latin typeface="Times New Roman Regular" panose="02020503050405090304" charset="0"/>
                <a:cs typeface="Times New Roman Regular" panose="02020503050405090304" charset="0"/>
              </a:rPr>
              <a:t>reconstructing a sub-model with prototype iteration formula</a:t>
            </a:r>
            <a:endParaRPr lang="en-US" altLang="zh-CN" sz="2400">
              <a:solidFill>
                <a:schemeClr val="tx1"/>
              </a:solidFill>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endParaRPr lang="en-US" altLang="zh-CN" sz="3200" b="1">
              <a:solidFill>
                <a:schemeClr val="tx1"/>
              </a:solidFill>
              <a:latin typeface="Times New Roman Regular" panose="02020503050405090304" charset="0"/>
              <a:cs typeface="Times New Roman Regular" panose="02020503050405090304" charset="0"/>
            </a:endParaRPr>
          </a:p>
          <a:p>
            <a:pPr marL="285750" indent="-285750" algn="l">
              <a:buClrTx/>
              <a:buSzTx/>
              <a:buFont typeface="Arial" panose="020B0604020202090204" pitchFamily="34" charset="0"/>
              <a:buChar char="•"/>
            </a:pPr>
            <a:r>
              <a:rPr lang="en-US" altLang="zh-CN" sz="2400">
                <a:latin typeface="Times New Roman Regular" panose="02020503050405090304" charset="0"/>
                <a:cs typeface="Times New Roman Regular" panose="02020503050405090304" charset="0"/>
              </a:rPr>
              <a:t>adding 2 loss functions to the total: IoU Aware Loss (IAL) and Focal Centering Loss(FCL)</a:t>
            </a:r>
            <a:endParaRPr lang="en-US" altLang="zh-CN" sz="2400">
              <a:latin typeface="Times New Roman Regular" panose="02020503050405090304" charset="0"/>
              <a:cs typeface="Times New Roman Regular" panose="02020503050405090304" charset="0"/>
            </a:endParaRPr>
          </a:p>
          <a:p>
            <a:endParaRPr lang="en-US" altLang="zh-CN"/>
          </a:p>
          <a:p>
            <a:endParaRPr lang="en-US" altLang="zh-CN"/>
          </a:p>
        </p:txBody>
      </p:sp>
      <p:pic>
        <p:nvPicPr>
          <p:cNvPr id="5" name="图片 4" descr="截屏2025-11-24 02.32.54"/>
          <p:cNvPicPr>
            <a:picLocks noChangeAspect="1"/>
          </p:cNvPicPr>
          <p:nvPr>
            <p:custDataLst>
              <p:tags r:id="rId3"/>
            </p:custDataLst>
          </p:nvPr>
        </p:nvPicPr>
        <p:blipFill>
          <a:blip r:embed="rId4"/>
          <a:stretch>
            <a:fillRect/>
          </a:stretch>
        </p:blipFill>
        <p:spPr>
          <a:xfrm>
            <a:off x="6661785" y="4634230"/>
            <a:ext cx="4711700" cy="520700"/>
          </a:xfrm>
          <a:prstGeom prst="rect">
            <a:avLst/>
          </a:prstGeom>
        </p:spPr>
      </p:pic>
      <p:pic>
        <p:nvPicPr>
          <p:cNvPr id="7" name="图片 6" descr="截屏2025-11-24 02.33.00"/>
          <p:cNvPicPr>
            <a:picLocks noChangeAspect="1"/>
          </p:cNvPicPr>
          <p:nvPr>
            <p:custDataLst>
              <p:tags r:id="rId5"/>
            </p:custDataLst>
          </p:nvPr>
        </p:nvPicPr>
        <p:blipFill>
          <a:blip r:embed="rId6"/>
          <a:stretch>
            <a:fillRect/>
          </a:stretch>
        </p:blipFill>
        <p:spPr>
          <a:xfrm>
            <a:off x="6661150" y="5277485"/>
            <a:ext cx="4712335" cy="520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44"/>
            <a:ext cx="10515600" cy="1325563"/>
          </a:xfrm>
        </p:spPr>
        <p:txBody>
          <a:bodyPr/>
          <a:lstStyle/>
          <a:p>
            <a:pPr algn="ctr"/>
            <a:r>
              <a:rPr lang="en-US" b="1" dirty="0"/>
              <a:t>Experiments</a:t>
            </a:r>
            <a:endParaRPr lang="en-US" b="1" dirty="0"/>
          </a:p>
        </p:txBody>
      </p:sp>
      <p:sp>
        <p:nvSpPr>
          <p:cNvPr id="4" name="圆角矩形 3"/>
          <p:cNvSpPr/>
          <p:nvPr/>
        </p:nvSpPr>
        <p:spPr>
          <a:xfrm>
            <a:off x="556260" y="2322195"/>
            <a:ext cx="11079480" cy="2096135"/>
          </a:xfrm>
          <a:prstGeom prst="roundRect">
            <a:avLst/>
          </a:prstGeom>
          <a:noFill/>
          <a:ln>
            <a:gradFill>
              <a:gsLst>
                <a:gs pos="100000">
                  <a:srgbClr val="000000">
                    <a:alpha val="100000"/>
                  </a:srgbClr>
                </a:gs>
                <a:gs pos="56000">
                  <a:srgbClr val="FFFFFF"/>
                </a:gs>
                <a:gs pos="66000">
                  <a:schemeClr val="bg1">
                    <a:lumMod val="85000"/>
                  </a:schemeClr>
                </a:gs>
                <a:gs pos="79000">
                  <a:srgbClr val="808080">
                    <a:alpha val="100000"/>
                  </a:srgbClr>
                </a:gs>
                <a:gs pos="100000">
                  <a:schemeClr val="tx1">
                    <a:lumMod val="28000"/>
                    <a:lumOff val="72000"/>
                  </a:schemeClr>
                </a:gs>
                <a:gs pos="100000">
                  <a:schemeClr val="tx1">
                    <a:lumMod val="85000"/>
                  </a:schemeClr>
                </a:gs>
              </a:gsLst>
              <a:lin ang="2700000" scaled="0"/>
              <a:tileRect l="-100000" t="-100000"/>
            </a:gradFill>
          </a:ln>
          <a:effectLst>
            <a:outerShdw blurRad="50800" dist="38100" dir="2700000" algn="tl" rotWithShape="0">
              <a:schemeClr val="bg1">
                <a:lumMod val="85000"/>
                <a:alpha val="40000"/>
              </a:scheme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dcc23c3d560adbcafaf3ac77f924df49"/>
          <p:cNvPicPr>
            <a:picLocks noChangeAspect="1"/>
          </p:cNvPicPr>
          <p:nvPr/>
        </p:nvPicPr>
        <p:blipFill>
          <a:blip r:embed="rId1"/>
          <a:stretch>
            <a:fillRect/>
          </a:stretch>
        </p:blipFill>
        <p:spPr>
          <a:xfrm>
            <a:off x="8771890" y="1687195"/>
            <a:ext cx="1800000" cy="1278346"/>
          </a:xfrm>
          <a:prstGeom prst="rect">
            <a:avLst/>
          </a:prstGeom>
        </p:spPr>
      </p:pic>
      <p:sp>
        <p:nvSpPr>
          <p:cNvPr id="6" name="灯片编号占位符 5"/>
          <p:cNvSpPr>
            <a:spLocks noGrp="1"/>
          </p:cNvSpPr>
          <p:nvPr>
            <p:ph type="sldNum" sz="quarter" idx="12"/>
          </p:nvPr>
        </p:nvSpPr>
        <p:spPr/>
        <p:txBody>
          <a:bodyPr/>
          <a:p>
            <a:fld id="{B42BFE98-95D5-6943-8DB5-5A5581856B8C}"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p>
            <a:fld id="{B42BFE98-95D5-6943-8DB5-5A5581856B8C}" type="slidenum">
              <a:rPr lang="en-US" smtClean="0"/>
            </a:fld>
            <a:endParaRPr lang="en-US"/>
          </a:p>
        </p:txBody>
      </p:sp>
      <p:sp>
        <p:nvSpPr>
          <p:cNvPr id="9" name="Title 1"/>
          <p:cNvSpPr>
            <a:spLocks noGrp="1"/>
          </p:cNvSpPr>
          <p:nvPr>
            <p:custDataLst>
              <p:tags r:id="rId1"/>
            </p:custDataLst>
          </p:nvPr>
        </p:nvSpPr>
        <p:spPr>
          <a:xfrm>
            <a:off x="265430" y="5932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503050405090304" pitchFamily="18" charset="0"/>
                <a:ea typeface="+mj-ea"/>
                <a:cs typeface="Times New Roman" panose="02020503050405090304" pitchFamily="18" charset="0"/>
              </a:defRPr>
            </a:lvl1pPr>
          </a:lstStyle>
          <a:p>
            <a:r>
              <a:rPr lang="en-US" altLang="zh-CN" b="1" dirty="0"/>
              <a:t>Dataset and metrics</a:t>
            </a:r>
            <a:endParaRPr lang="en-US" altLang="zh-CN" b="1" dirty="0"/>
          </a:p>
        </p:txBody>
      </p:sp>
      <p:sp>
        <p:nvSpPr>
          <p:cNvPr id="13" name="文本框 12"/>
          <p:cNvSpPr txBox="1"/>
          <p:nvPr/>
        </p:nvSpPr>
        <p:spPr>
          <a:xfrm>
            <a:off x="561340" y="1833880"/>
            <a:ext cx="5367655" cy="4091940"/>
          </a:xfrm>
          <a:prstGeom prst="rect">
            <a:avLst/>
          </a:prstGeom>
          <a:noFill/>
        </p:spPr>
        <p:txBody>
          <a:bodyPr wrap="square" rtlCol="0">
            <a:noAutofit/>
          </a:bodyPr>
          <a:p>
            <a:r>
              <a:rPr lang="zh-CN" altLang="en-US" sz="2000">
                <a:latin typeface="Times New Roman Regular" panose="02020503050405090304" charset="0"/>
                <a:cs typeface="Times New Roman Regular" panose="02020503050405090304" charset="0"/>
              </a:rPr>
              <a:t>We evaluate our baseline on the FSCD-147 dataset. It provides bounding box annotations for all objects across 6,135 images spanning 147 diverse categories. This dataset enables comprehensive assessment of low-shot counting methods, with splits into training (3,659 images), validation (1,286 images), and test (1,190 images) sets. Our replicated experiments emphasize the few-shot setting as original. We use 3 exemplars per target category to predict object counts and locations</a:t>
            </a:r>
            <a:r>
              <a:rPr lang="en-US" altLang="zh-CN" sz="2000">
                <a:latin typeface="Times New Roman Regular" panose="02020503050405090304" charset="0"/>
                <a:cs typeface="Times New Roman Regular" panose="02020503050405090304" charset="0"/>
              </a:rPr>
              <a:t>.</a:t>
            </a:r>
            <a:endParaRPr lang="en-US" altLang="zh-CN" sz="2000">
              <a:latin typeface="Times New Roman Regular" panose="02020503050405090304" charset="0"/>
              <a:cs typeface="Times New Roman Regular" panose="02020503050405090304" charset="0"/>
            </a:endParaRPr>
          </a:p>
        </p:txBody>
      </p:sp>
      <p:sp>
        <p:nvSpPr>
          <p:cNvPr id="15" name="文本框 14"/>
          <p:cNvSpPr txBox="1"/>
          <p:nvPr>
            <p:custDataLst>
              <p:tags r:id="rId2"/>
            </p:custDataLst>
          </p:nvPr>
        </p:nvSpPr>
        <p:spPr>
          <a:xfrm>
            <a:off x="6370955" y="915035"/>
            <a:ext cx="5821045" cy="5010785"/>
          </a:xfrm>
          <a:prstGeom prst="rect">
            <a:avLst/>
          </a:prstGeom>
          <a:noFill/>
        </p:spPr>
        <p:txBody>
          <a:bodyPr wrap="square" rtlCol="0">
            <a:noAutofit/>
          </a:bodyPr>
          <a:p>
            <a:r>
              <a:rPr lang="en-US" altLang="zh-CN" sz="2400" b="1"/>
              <a:t>Global Count Estimation Metrics :</a:t>
            </a:r>
            <a:endParaRPr lang="en-US" altLang="zh-CN" sz="3200" b="1"/>
          </a:p>
          <a:p>
            <a:pPr marL="285750" indent="-285750">
              <a:buFont typeface="Arial" panose="020B0604020202090204" pitchFamily="34" charset="0"/>
              <a:buChar char="•"/>
            </a:pPr>
            <a:r>
              <a:rPr lang="en-US" altLang="zh-CN" sz="2400">
                <a:solidFill>
                  <a:schemeClr val="tx1"/>
                </a:solidFill>
              </a:rPr>
              <a:t>Mean Absolute Error (MAE)</a:t>
            </a:r>
            <a:endParaRPr lang="en-US" altLang="zh-CN" sz="2400">
              <a:solidFill>
                <a:schemeClr val="tx1"/>
              </a:solidFill>
            </a:endParaRPr>
          </a:p>
          <a:p>
            <a:pPr marL="285750" indent="-285750">
              <a:buFont typeface="Arial" panose="020B0604020202090204" pitchFamily="34" charset="0"/>
              <a:buChar char="•"/>
            </a:pPr>
            <a:endParaRPr lang="en-US" altLang="zh-CN" sz="2400">
              <a:solidFill>
                <a:schemeClr val="tx1"/>
              </a:solidFill>
            </a:endParaRPr>
          </a:p>
          <a:p>
            <a:pPr marL="285750" indent="-285750">
              <a:buFont typeface="Arial" panose="020B0604020202090204" pitchFamily="34" charset="0"/>
              <a:buChar char="•"/>
            </a:pPr>
            <a:endParaRPr lang="en-US" altLang="zh-CN" sz="2400">
              <a:solidFill>
                <a:schemeClr val="tx1"/>
              </a:solidFill>
            </a:endParaRPr>
          </a:p>
          <a:p>
            <a:pPr marL="285750" indent="-285750" algn="l">
              <a:buClrTx/>
              <a:buSzTx/>
              <a:buFont typeface="Arial" panose="020B0604020202090204" pitchFamily="34" charset="0"/>
              <a:buChar char="•"/>
            </a:pPr>
            <a:r>
              <a:rPr lang="en-US" altLang="zh-CN" sz="2400"/>
              <a:t>Root Mean Square Error (RMSE)</a:t>
            </a:r>
            <a:endParaRPr lang="en-US" altLang="zh-CN" sz="2400"/>
          </a:p>
          <a:p>
            <a:pPr indent="0" algn="l">
              <a:buClrTx/>
              <a:buSzTx/>
              <a:buFont typeface="Arial" panose="020B0604020202090204" pitchFamily="34" charset="0"/>
              <a:buNone/>
            </a:pPr>
            <a:endParaRPr lang="en-US" altLang="zh-CN" sz="2400"/>
          </a:p>
          <a:p>
            <a:pPr marL="285750" indent="-285750" algn="l">
              <a:buClrTx/>
              <a:buSzTx/>
              <a:buFont typeface="Arial" panose="020B0604020202090204" pitchFamily="34" charset="0"/>
              <a:buChar char="•"/>
            </a:pPr>
            <a:endParaRPr lang="en-US" altLang="zh-CN" sz="2400"/>
          </a:p>
          <a:p>
            <a:pPr marL="285750" indent="-285750" algn="l">
              <a:buClrTx/>
              <a:buSzTx/>
              <a:buFont typeface="Arial" panose="020B0604020202090204" pitchFamily="34" charset="0"/>
              <a:buChar char="•"/>
            </a:pPr>
            <a:endParaRPr lang="en-US" altLang="zh-CN" sz="2400"/>
          </a:p>
          <a:p>
            <a:pPr marL="285750" indent="-285750" algn="l">
              <a:buClrTx/>
              <a:buSzTx/>
              <a:buFont typeface="Arial" panose="020B0604020202090204" pitchFamily="34" charset="0"/>
              <a:buChar char="•"/>
            </a:pPr>
            <a:r>
              <a:rPr lang="en-US" altLang="zh-CN" sz="2400"/>
              <a:t>Average Precision (AP)</a:t>
            </a:r>
            <a:endParaRPr lang="en-US" altLang="zh-CN" sz="2400"/>
          </a:p>
          <a:p>
            <a:pPr marL="285750" indent="-285750" algn="l">
              <a:buClrTx/>
              <a:buSzTx/>
              <a:buFont typeface="Arial" panose="020B0604020202090204" pitchFamily="34" charset="0"/>
              <a:buChar char="•"/>
            </a:pPr>
            <a:endParaRPr lang="en-US" altLang="zh-CN" sz="2400"/>
          </a:p>
          <a:p>
            <a:pPr marL="285750" indent="-285750" algn="l">
              <a:buClrTx/>
              <a:buSzTx/>
              <a:buFont typeface="Arial" panose="020B0604020202090204" pitchFamily="34" charset="0"/>
              <a:buChar char="•"/>
            </a:pPr>
            <a:endParaRPr lang="en-US" altLang="zh-CN" sz="2400"/>
          </a:p>
          <a:p>
            <a:pPr marL="285750" indent="-285750" algn="l">
              <a:buClrTx/>
              <a:buSzTx/>
              <a:buFont typeface="Arial" panose="020B0604020202090204" pitchFamily="34" charset="0"/>
              <a:buChar char="•"/>
            </a:pPr>
            <a:r>
              <a:rPr lang="en-US" altLang="zh-CN" sz="2400">
                <a:sym typeface="+mn-ea"/>
              </a:rPr>
              <a:t>AP50 </a:t>
            </a:r>
            <a:endParaRPr lang="en-US" altLang="zh-CN" sz="2400"/>
          </a:p>
          <a:p>
            <a:pPr marL="285750" indent="-285750" algn="l">
              <a:buClrTx/>
              <a:buSzTx/>
              <a:buFont typeface="Arial" panose="020B0604020202090204" pitchFamily="34" charset="0"/>
              <a:buChar char="•"/>
            </a:pPr>
            <a:endParaRPr lang="en-US" altLang="zh-CN" sz="2400"/>
          </a:p>
          <a:p>
            <a:pPr marL="285750" indent="-285750" algn="l">
              <a:buClrTx/>
              <a:buSzTx/>
              <a:buFont typeface="Arial" panose="020B0604020202090204" pitchFamily="34" charset="0"/>
              <a:buChar char="•"/>
            </a:pPr>
            <a:endParaRPr lang="en-US" altLang="zh-CN" sz="2400"/>
          </a:p>
          <a:p>
            <a:pPr marL="285750" indent="-285750" algn="l">
              <a:buClrTx/>
              <a:buSzTx/>
              <a:buFont typeface="Arial" panose="020B0604020202090204" pitchFamily="34" charset="0"/>
              <a:buChar char="•"/>
            </a:pPr>
            <a:endParaRPr lang="en-US" altLang="zh-CN" sz="2400"/>
          </a:p>
          <a:p>
            <a:endParaRPr lang="en-US" altLang="zh-CN"/>
          </a:p>
        </p:txBody>
      </p:sp>
      <p:pic>
        <p:nvPicPr>
          <p:cNvPr id="18" name="图片 17" descr="截屏2025-11-24 04.16.19"/>
          <p:cNvPicPr>
            <a:picLocks noChangeAspect="1"/>
          </p:cNvPicPr>
          <p:nvPr/>
        </p:nvPicPr>
        <p:blipFill>
          <a:blip r:embed="rId3"/>
          <a:stretch>
            <a:fillRect/>
          </a:stretch>
        </p:blipFill>
        <p:spPr>
          <a:xfrm>
            <a:off x="6774815" y="1707515"/>
            <a:ext cx="2565400" cy="774700"/>
          </a:xfrm>
          <a:prstGeom prst="rect">
            <a:avLst/>
          </a:prstGeom>
        </p:spPr>
      </p:pic>
      <p:pic>
        <p:nvPicPr>
          <p:cNvPr id="19" name="图片 18" descr="截屏2025-11-24 04.16.26"/>
          <p:cNvPicPr>
            <a:picLocks noChangeAspect="1"/>
          </p:cNvPicPr>
          <p:nvPr/>
        </p:nvPicPr>
        <p:blipFill>
          <a:blip r:embed="rId4"/>
          <a:stretch>
            <a:fillRect/>
          </a:stretch>
        </p:blipFill>
        <p:spPr>
          <a:xfrm>
            <a:off x="6774815" y="2837180"/>
            <a:ext cx="3111500" cy="965200"/>
          </a:xfrm>
          <a:prstGeom prst="rect">
            <a:avLst/>
          </a:prstGeom>
        </p:spPr>
      </p:pic>
      <p:pic>
        <p:nvPicPr>
          <p:cNvPr id="20" name="图片 19" descr="截屏2025-11-24 04.18.52"/>
          <p:cNvPicPr>
            <a:picLocks noChangeAspect="1"/>
          </p:cNvPicPr>
          <p:nvPr/>
        </p:nvPicPr>
        <p:blipFill>
          <a:blip r:embed="rId5"/>
          <a:stretch>
            <a:fillRect/>
          </a:stretch>
        </p:blipFill>
        <p:spPr>
          <a:xfrm>
            <a:off x="6774815" y="4296410"/>
            <a:ext cx="3060700" cy="698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95" y="429444"/>
            <a:ext cx="10515600" cy="1325563"/>
          </a:xfrm>
        </p:spPr>
        <p:txBody>
          <a:bodyPr/>
          <a:lstStyle/>
          <a:p>
            <a:r>
              <a:rPr lang="en-US" altLang="zh-CN" b="1" dirty="0"/>
              <a:t>Train strategies</a:t>
            </a:r>
            <a:endParaRPr lang="en-US" altLang="zh-CN" b="1" dirty="0"/>
          </a:p>
        </p:txBody>
      </p:sp>
      <p:sp>
        <p:nvSpPr>
          <p:cNvPr id="6" name="日期占位符 5"/>
          <p:cNvSpPr>
            <a:spLocks noGrp="1"/>
          </p:cNvSpPr>
          <p:nvPr>
            <p:ph type="dt" sz="half" idx="10"/>
          </p:nvPr>
        </p:nvSpPr>
        <p:spPr/>
        <p:txBody>
          <a:bodyPr/>
          <a:p>
            <a:r>
              <a:rPr lang="en-US" smtClean="0"/>
              <a:t>11/20/2025</a:t>
            </a:r>
            <a:endParaRPr lang="en-US"/>
          </a:p>
        </p:txBody>
      </p:sp>
      <p:sp>
        <p:nvSpPr>
          <p:cNvPr id="9" name="灯片编号占位符 8"/>
          <p:cNvSpPr>
            <a:spLocks noGrp="1"/>
          </p:cNvSpPr>
          <p:nvPr>
            <p:ph type="sldNum" sz="quarter" idx="12"/>
          </p:nvPr>
        </p:nvSpPr>
        <p:spPr/>
        <p:txBody>
          <a:bodyPr/>
          <a:p>
            <a:fld id="{B42BFE98-95D5-6943-8DB5-5A5581856B8C}" type="slidenum">
              <a:rPr lang="en-US" smtClean="0"/>
            </a:fld>
            <a:endParaRPr lang="en-US"/>
          </a:p>
        </p:txBody>
      </p:sp>
      <p:sp>
        <p:nvSpPr>
          <p:cNvPr id="7" name="文本框 6"/>
          <p:cNvSpPr txBox="1"/>
          <p:nvPr/>
        </p:nvSpPr>
        <p:spPr>
          <a:xfrm>
            <a:off x="290195" y="1469390"/>
            <a:ext cx="5114290" cy="4443730"/>
          </a:xfrm>
          <a:prstGeom prst="rect">
            <a:avLst/>
          </a:prstGeom>
          <a:noFill/>
        </p:spPr>
        <p:txBody>
          <a:bodyPr wrap="square" rtlCol="0">
            <a:noAutofit/>
          </a:bodyPr>
          <a:p>
            <a:r>
              <a:rPr lang="zh-CN" altLang="en-US" sz="2800">
                <a:latin typeface="Times New Roman Regular" panose="02020503050405090304" charset="0"/>
                <a:cs typeface="Times New Roman Regular" panose="02020503050405090304" charset="0"/>
              </a:rPr>
              <a:t>Due to computer limitation, our</a:t>
            </a:r>
            <a:r>
              <a:rPr lang="en-US" altLang="zh-CN" sz="2800">
                <a:latin typeface="Times New Roman Regular" panose="02020503050405090304" charset="0"/>
                <a:cs typeface="Times New Roman Regular" panose="02020503050405090304" charset="0"/>
              </a:rPr>
              <a:t> </a:t>
            </a:r>
            <a:r>
              <a:rPr lang="zh-CN" altLang="en-US" sz="2800">
                <a:latin typeface="Times New Roman Regular" panose="02020503050405090304" charset="0"/>
                <a:cs typeface="Times New Roman Regular" panose="02020503050405090304" charset="0"/>
              </a:rPr>
              <a:t>replication of the model undergoes merely the evaluating stage though validation and test set, using original trained GeCo. And our redesign contains finetuning 30 epochs with a batch size of 4 on the training set before reevaluating. </a:t>
            </a:r>
            <a:endParaRPr lang="zh-CN" altLang="en-US" sz="2800">
              <a:latin typeface="Times New Roman Regular" panose="02020503050405090304" charset="0"/>
              <a:cs typeface="Times New Roman Regular" panose="02020503050405090304" charset="0"/>
            </a:endParaRPr>
          </a:p>
        </p:txBody>
      </p:sp>
      <p:pic>
        <p:nvPicPr>
          <p:cNvPr id="3" name="图片 2" descr="1"/>
          <p:cNvPicPr>
            <a:picLocks noChangeAspect="1"/>
          </p:cNvPicPr>
          <p:nvPr/>
        </p:nvPicPr>
        <p:blipFill>
          <a:blip r:embed="rId1"/>
          <a:stretch>
            <a:fillRect/>
          </a:stretch>
        </p:blipFill>
        <p:spPr>
          <a:xfrm>
            <a:off x="5702935" y="1469390"/>
            <a:ext cx="5917565" cy="409765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resource_record_key" val="{&quot;65&quot;:[20234905],&quot;70&quot;:[3314558,3322475]}"/>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chor="ctr" anchorCtr="0">
        <a:normAutofit/>
      </a:bodyPr>
      <a:lstStyle>
        <a:defPPr>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defRPr lang="zh-CN" altLang="en-US"/>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2936</Words>
  <Application>WPS 演示</Application>
  <PresentationFormat>Widescreen</PresentationFormat>
  <Paragraphs>144</Paragraphs>
  <Slides>16</Slides>
  <Notes>35</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16</vt:i4>
      </vt:variant>
    </vt:vector>
  </HeadingPairs>
  <TitlesOfParts>
    <vt:vector size="43" baseType="lpstr">
      <vt:lpstr>Arial</vt:lpstr>
      <vt:lpstr>宋体</vt:lpstr>
      <vt:lpstr>Wingdings</vt:lpstr>
      <vt:lpstr>AvantGarde LT Medium</vt:lpstr>
      <vt:lpstr>苹方-简</vt:lpstr>
      <vt:lpstr>Arial</vt:lpstr>
      <vt:lpstr>Times New Roman</vt:lpstr>
      <vt:lpstr>Calibri</vt:lpstr>
      <vt:lpstr>Helvetica Neue</vt:lpstr>
      <vt:lpstr>AvantGardeITC-Book</vt:lpstr>
      <vt:lpstr>Times New Roman Regular</vt:lpstr>
      <vt:lpstr>Calibri</vt:lpstr>
      <vt:lpstr>等线</vt:lpstr>
      <vt:lpstr>汉仪中等线KW</vt:lpstr>
      <vt:lpstr>Times New Roman Bold</vt:lpstr>
      <vt:lpstr>Wingdings</vt:lpstr>
      <vt:lpstr>微软雅黑</vt:lpstr>
      <vt:lpstr>汉仪旗黑</vt:lpstr>
      <vt:lpstr>宋体</vt:lpstr>
      <vt:lpstr>Arial Unicode MS</vt:lpstr>
      <vt:lpstr>Calibri Light</vt:lpstr>
      <vt:lpstr>汉仪书宋二KW</vt:lpstr>
      <vt:lpstr>黑体</vt:lpstr>
      <vt:lpstr>汉仪中黑KW</vt:lpstr>
      <vt:lpstr>等线</vt:lpstr>
      <vt:lpstr>Custom Design</vt:lpstr>
      <vt:lpstr>Office Theme</vt:lpstr>
      <vt:lpstr>A Class-Agnostic Object Counting                                                      </vt:lpstr>
      <vt:lpstr>Agenda</vt:lpstr>
      <vt:lpstr>Intro</vt:lpstr>
      <vt:lpstr>Methodology</vt:lpstr>
      <vt:lpstr>GeCo</vt:lpstr>
      <vt:lpstr>Improvements and redesigns</vt:lpstr>
      <vt:lpstr>Experiments</vt:lpstr>
      <vt:lpstr>PowerPoint 演示文稿</vt:lpstr>
      <vt:lpstr>Train strategies</vt:lpstr>
      <vt:lpstr>Result and analysis</vt:lpstr>
      <vt:lpstr>Comparison and analysis</vt:lpstr>
      <vt:lpstr>Investigation of Outliers</vt:lpstr>
      <vt:lpstr>Samples with visualization</vt:lpstr>
      <vt:lpstr>Samples with visualization</vt:lpstr>
      <vt:lpstr>Conclusion and future work</vt:lpstr>
      <vt:lpstr>Thanks for Your Listening!  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IIMP 6090 </dc:title>
  <dc:creator>wei xue</dc:creator>
  <cp:lastModifiedBy>WPS_1602462540</cp:lastModifiedBy>
  <cp:revision>289</cp:revision>
  <dcterms:created xsi:type="dcterms:W3CDTF">2025-11-28T11:17:04Z</dcterms:created>
  <dcterms:modified xsi:type="dcterms:W3CDTF">2025-11-28T11:17:04Z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F0CE7E8300E2409190048DDB9D76B847_13</vt:lpwstr>
  </property>
  <property fmtid="{D5CDD505-2E9C-101B-9397-08002B2CF9AE}" pid="3" name="KSOProductBuildVer">
    <vt:lpwstr>2052-6.5.2.8766</vt:lpwstr>
  </property>
</Properties>
</file>